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Adorable Black" charset="1" panose="00000500000000000000"/>
      <p:regular r:id="rId13"/>
    </p:embeddedFont>
    <p:embeddedFont>
      <p:font typeface="Marykate" charset="1" panose="00000000000000000000"/>
      <p:regular r:id="rId14"/>
    </p:embeddedFont>
    <p:embeddedFont>
      <p:font typeface="Canva Sans Bold" charset="1" panose="020B0803030501040103"/>
      <p:regular r:id="rId15"/>
    </p:embeddedFont>
    <p:embeddedFont>
      <p:font typeface="Arvo" charset="1" panose="02000000000000000000"/>
      <p:regular r:id="rId16"/>
    </p:embeddedFont>
    <p:embeddedFont>
      <p:font typeface="Canva Sans" charset="1" panose="020B0503030501040103"/>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 Id="rId4" Target="../media/image6.jpeg" Type="http://schemas.openxmlformats.org/officeDocument/2006/relationships/image"/><Relationship Id="rId5"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jpeg" Type="http://schemas.openxmlformats.org/officeDocument/2006/relationships/image"/><Relationship Id="rId11" Target="../media/image16.png" Type="http://schemas.openxmlformats.org/officeDocument/2006/relationships/image"/><Relationship Id="rId12" Target="../media/image17.png" Type="http://schemas.openxmlformats.org/officeDocument/2006/relationships/image"/><Relationship Id="rId13" Target="../media/image18.png" Type="http://schemas.openxmlformats.org/officeDocument/2006/relationships/image"/><Relationship Id="rId14" Target="../media/image19.png" Type="http://schemas.openxmlformats.org/officeDocument/2006/relationships/image"/><Relationship Id="rId15" Target="../media/image20.png" Type="http://schemas.openxmlformats.org/officeDocument/2006/relationships/image"/><Relationship Id="rId16" Target="../media/image21.png" Type="http://schemas.openxmlformats.org/officeDocument/2006/relationships/image"/><Relationship Id="rId17" Target="../media/image22.png" Type="http://schemas.openxmlformats.org/officeDocument/2006/relationships/image"/><Relationship Id="rId2" Target="../media/image4.jpeg" Type="http://schemas.openxmlformats.org/officeDocument/2006/relationships/image"/><Relationship Id="rId3" Target="../media/image8.jpeg" Type="http://schemas.openxmlformats.org/officeDocument/2006/relationships/image"/><Relationship Id="rId4" Target="../media/image9.png" Type="http://schemas.openxmlformats.org/officeDocument/2006/relationships/image"/><Relationship Id="rId5" Target="../media/image10.jpe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289" t="0" r="-22289" b="0"/>
            </a:stretch>
          </a:blipFill>
        </p:spPr>
      </p:sp>
      <p:sp>
        <p:nvSpPr>
          <p:cNvPr name="TextBox 3" id="3"/>
          <p:cNvSpPr txBox="true"/>
          <p:nvPr/>
        </p:nvSpPr>
        <p:spPr>
          <a:xfrm rot="0">
            <a:off x="1501012" y="210800"/>
            <a:ext cx="15285976" cy="2551772"/>
          </a:xfrm>
          <a:prstGeom prst="rect">
            <a:avLst/>
          </a:prstGeom>
        </p:spPr>
        <p:txBody>
          <a:bodyPr anchor="t" rtlCol="false" tIns="0" lIns="0" bIns="0" rIns="0">
            <a:spAutoFit/>
          </a:bodyPr>
          <a:lstStyle/>
          <a:p>
            <a:pPr algn="ctr">
              <a:lnSpc>
                <a:spcPts val="16592"/>
              </a:lnSpc>
            </a:pPr>
            <a:r>
              <a:rPr lang="en-US" sz="17105">
                <a:solidFill>
                  <a:srgbClr val="FFFFFF"/>
                </a:solidFill>
                <a:latin typeface="Adorable Black"/>
                <a:ea typeface="Adorable Black"/>
                <a:cs typeface="Adorable Black"/>
                <a:sym typeface="Adorable Black"/>
              </a:rPr>
              <a:t>ClimeXplorer</a:t>
            </a:r>
          </a:p>
        </p:txBody>
      </p:sp>
      <p:sp>
        <p:nvSpPr>
          <p:cNvPr name="Freeform 4" id="4"/>
          <p:cNvSpPr/>
          <p:nvPr/>
        </p:nvSpPr>
        <p:spPr>
          <a:xfrm flipH="true" flipV="false" rot="-6000">
            <a:off x="2508084" y="3257451"/>
            <a:ext cx="19456810" cy="8322876"/>
          </a:xfrm>
          <a:custGeom>
            <a:avLst/>
            <a:gdLst/>
            <a:ahLst/>
            <a:cxnLst/>
            <a:rect r="r" b="b" t="t" l="l"/>
            <a:pathLst>
              <a:path h="8322876" w="19456810">
                <a:moveTo>
                  <a:pt x="19442344" y="0"/>
                </a:moveTo>
                <a:lnTo>
                  <a:pt x="0" y="33934"/>
                </a:lnTo>
                <a:lnTo>
                  <a:pt x="14467" y="8322876"/>
                </a:lnTo>
                <a:lnTo>
                  <a:pt x="19456811" y="8288943"/>
                </a:lnTo>
                <a:lnTo>
                  <a:pt x="19442344" y="0"/>
                </a:lnTo>
                <a:close/>
              </a:path>
            </a:pathLst>
          </a:custGeom>
          <a:blipFill>
            <a:blip r:embed="rId3">
              <a:extLst>
                <a:ext uri="{96DAC541-7B7A-43D3-8B79-37D633B846F1}">
                  <asvg:svgBlip xmlns:asvg="http://schemas.microsoft.com/office/drawing/2016/SVG/main" r:embed="rId4"/>
                </a:ext>
              </a:extLst>
            </a:blip>
            <a:stretch>
              <a:fillRect l="-3265" t="107" r="35" b="-2992"/>
            </a:stretch>
          </a:blipFill>
        </p:spPr>
      </p:sp>
      <p:sp>
        <p:nvSpPr>
          <p:cNvPr name="TextBox 5" id="5"/>
          <p:cNvSpPr txBox="true"/>
          <p:nvPr/>
        </p:nvSpPr>
        <p:spPr>
          <a:xfrm rot="0">
            <a:off x="6699500" y="3359512"/>
            <a:ext cx="5309755" cy="930317"/>
          </a:xfrm>
          <a:prstGeom prst="rect">
            <a:avLst/>
          </a:prstGeom>
        </p:spPr>
        <p:txBody>
          <a:bodyPr anchor="t" rtlCol="false" tIns="0" lIns="0" bIns="0" rIns="0">
            <a:spAutoFit/>
          </a:bodyPr>
          <a:lstStyle/>
          <a:p>
            <a:pPr algn="ctr">
              <a:lnSpc>
                <a:spcPts val="7529"/>
              </a:lnSpc>
              <a:spcBef>
                <a:spcPct val="0"/>
              </a:spcBef>
            </a:pPr>
            <a:r>
              <a:rPr lang="en-US" sz="5378">
                <a:solidFill>
                  <a:srgbClr val="FBFFEF"/>
                </a:solidFill>
                <a:latin typeface="Marykate"/>
                <a:ea typeface="Marykate"/>
                <a:cs typeface="Marykate"/>
                <a:sym typeface="Marykate"/>
              </a:rPr>
              <a:t>About this Exploration</a:t>
            </a:r>
            <a:r>
              <a:rPr lang="en-US" sz="5378">
                <a:solidFill>
                  <a:srgbClr val="FBFFEF"/>
                </a:solidFill>
                <a:latin typeface="Marykate"/>
                <a:ea typeface="Marykate"/>
                <a:cs typeface="Marykate"/>
                <a:sym typeface="Marykate"/>
              </a:rPr>
              <a:t>!</a:t>
            </a:r>
          </a:p>
        </p:txBody>
      </p:sp>
      <p:sp>
        <p:nvSpPr>
          <p:cNvPr name="TextBox 6" id="6"/>
          <p:cNvSpPr txBox="true"/>
          <p:nvPr/>
        </p:nvSpPr>
        <p:spPr>
          <a:xfrm rot="0">
            <a:off x="2854327" y="4753876"/>
            <a:ext cx="12704955" cy="3082223"/>
          </a:xfrm>
          <a:prstGeom prst="rect">
            <a:avLst/>
          </a:prstGeom>
        </p:spPr>
        <p:txBody>
          <a:bodyPr anchor="t" rtlCol="false" tIns="0" lIns="0" bIns="0" rIns="0">
            <a:spAutoFit/>
          </a:bodyPr>
          <a:lstStyle/>
          <a:p>
            <a:pPr algn="ctr">
              <a:lnSpc>
                <a:spcPts val="4095"/>
              </a:lnSpc>
            </a:pPr>
            <a:r>
              <a:rPr lang="en-US" sz="4265">
                <a:solidFill>
                  <a:srgbClr val="FFFFFF"/>
                </a:solidFill>
                <a:latin typeface="Marykate"/>
                <a:ea typeface="Marykate"/>
                <a:cs typeface="Marykate"/>
                <a:sym typeface="Marykate"/>
              </a:rPr>
              <a:t>ClimeXplorer—an engaging game-based learning experience designed to teach you all about climate change! Dive into interactive content that includes documentary videos, real-time weather data, insights into the impacts of climate change, and practical ways to combat it. Whether you're a student or just curious, ClimeXplorer makes learning about climate action both fun and educational!</a:t>
            </a:r>
            <a:r>
              <a:rPr lang="en-US" sz="4265">
                <a:solidFill>
                  <a:srgbClr val="FFFFFF"/>
                </a:solidFill>
                <a:latin typeface="Marykate"/>
                <a:ea typeface="Marykate"/>
                <a:cs typeface="Marykate"/>
                <a:sym typeface="Marykate"/>
              </a:rPr>
              <a: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000" r="0" b="-4000"/>
            </a:stretch>
          </a:blipFill>
        </p:spPr>
      </p:sp>
      <p:grpSp>
        <p:nvGrpSpPr>
          <p:cNvPr name="Group 3" id="3"/>
          <p:cNvGrpSpPr/>
          <p:nvPr/>
        </p:nvGrpSpPr>
        <p:grpSpPr>
          <a:xfrm rot="0">
            <a:off x="1900290" y="2336661"/>
            <a:ext cx="14487421" cy="1122656"/>
            <a:chOff x="0" y="0"/>
            <a:chExt cx="3815617" cy="295679"/>
          </a:xfrm>
        </p:grpSpPr>
        <p:sp>
          <p:nvSpPr>
            <p:cNvPr name="Freeform 4" id="4"/>
            <p:cNvSpPr/>
            <p:nvPr/>
          </p:nvSpPr>
          <p:spPr>
            <a:xfrm flipH="false" flipV="false" rot="0">
              <a:off x="0" y="0"/>
              <a:ext cx="3815617" cy="295679"/>
            </a:xfrm>
            <a:custGeom>
              <a:avLst/>
              <a:gdLst/>
              <a:ahLst/>
              <a:cxnLst/>
              <a:rect r="r" b="b" t="t" l="l"/>
              <a:pathLst>
                <a:path h="295679" w="3815617">
                  <a:moveTo>
                    <a:pt x="27254" y="0"/>
                  </a:moveTo>
                  <a:lnTo>
                    <a:pt x="3788363" y="0"/>
                  </a:lnTo>
                  <a:cubicBezTo>
                    <a:pt x="3795592" y="0"/>
                    <a:pt x="3802524" y="2871"/>
                    <a:pt x="3807635" y="7982"/>
                  </a:cubicBezTo>
                  <a:cubicBezTo>
                    <a:pt x="3812746" y="13094"/>
                    <a:pt x="3815617" y="20026"/>
                    <a:pt x="3815617" y="27254"/>
                  </a:cubicBezTo>
                  <a:lnTo>
                    <a:pt x="3815617" y="268425"/>
                  </a:lnTo>
                  <a:cubicBezTo>
                    <a:pt x="3815617" y="275653"/>
                    <a:pt x="3812746" y="282586"/>
                    <a:pt x="3807635" y="287697"/>
                  </a:cubicBezTo>
                  <a:cubicBezTo>
                    <a:pt x="3802524" y="292808"/>
                    <a:pt x="3795592" y="295679"/>
                    <a:pt x="3788363" y="295679"/>
                  </a:cubicBezTo>
                  <a:lnTo>
                    <a:pt x="27254" y="295679"/>
                  </a:lnTo>
                  <a:cubicBezTo>
                    <a:pt x="20026" y="295679"/>
                    <a:pt x="13094" y="292808"/>
                    <a:pt x="7982" y="287697"/>
                  </a:cubicBezTo>
                  <a:cubicBezTo>
                    <a:pt x="2871" y="282586"/>
                    <a:pt x="0" y="275653"/>
                    <a:pt x="0" y="268425"/>
                  </a:cubicBezTo>
                  <a:lnTo>
                    <a:pt x="0" y="27254"/>
                  </a:lnTo>
                  <a:cubicBezTo>
                    <a:pt x="0" y="20026"/>
                    <a:pt x="2871" y="13094"/>
                    <a:pt x="7982" y="7982"/>
                  </a:cubicBezTo>
                  <a:cubicBezTo>
                    <a:pt x="13094" y="2871"/>
                    <a:pt x="20026" y="0"/>
                    <a:pt x="27254" y="0"/>
                  </a:cubicBezTo>
                  <a:close/>
                </a:path>
              </a:pathLst>
            </a:custGeom>
            <a:solidFill>
              <a:srgbClr val="8373A7"/>
            </a:solidFill>
          </p:spPr>
        </p:sp>
        <p:sp>
          <p:nvSpPr>
            <p:cNvPr name="TextBox 5" id="5"/>
            <p:cNvSpPr txBox="true"/>
            <p:nvPr/>
          </p:nvSpPr>
          <p:spPr>
            <a:xfrm>
              <a:off x="0" y="-38100"/>
              <a:ext cx="3815617" cy="333779"/>
            </a:xfrm>
            <a:prstGeom prst="rect">
              <a:avLst/>
            </a:prstGeom>
          </p:spPr>
          <p:txBody>
            <a:bodyPr anchor="ctr" rtlCol="false" tIns="50800" lIns="50800" bIns="50800" rIns="50800"/>
            <a:lstStyle/>
            <a:p>
              <a:pPr algn="ctr">
                <a:lnSpc>
                  <a:spcPts val="3173"/>
                </a:lnSpc>
              </a:pPr>
            </a:p>
          </p:txBody>
        </p:sp>
      </p:grpSp>
      <p:sp>
        <p:nvSpPr>
          <p:cNvPr name="TextBox 6" id="6"/>
          <p:cNvSpPr txBox="true"/>
          <p:nvPr/>
        </p:nvSpPr>
        <p:spPr>
          <a:xfrm rot="0">
            <a:off x="6706493" y="693917"/>
            <a:ext cx="4875014" cy="1566544"/>
          </a:xfrm>
          <a:prstGeom prst="rect">
            <a:avLst/>
          </a:prstGeom>
        </p:spPr>
        <p:txBody>
          <a:bodyPr anchor="t" rtlCol="false" tIns="0" lIns="0" bIns="0" rIns="0">
            <a:spAutoFit/>
          </a:bodyPr>
          <a:lstStyle/>
          <a:p>
            <a:pPr algn="ctr">
              <a:lnSpc>
                <a:spcPts val="12880"/>
              </a:lnSpc>
            </a:pPr>
            <a:r>
              <a:rPr lang="en-US" sz="9200" b="true">
                <a:solidFill>
                  <a:srgbClr val="FFFFFF"/>
                </a:solidFill>
                <a:latin typeface="Canva Sans Bold"/>
                <a:ea typeface="Canva Sans Bold"/>
                <a:cs typeface="Canva Sans Bold"/>
                <a:sym typeface="Canva Sans Bold"/>
              </a:rPr>
              <a:t>Problem</a:t>
            </a:r>
          </a:p>
        </p:txBody>
      </p:sp>
      <p:sp>
        <p:nvSpPr>
          <p:cNvPr name="TextBox 7" id="7"/>
          <p:cNvSpPr txBox="true"/>
          <p:nvPr/>
        </p:nvSpPr>
        <p:spPr>
          <a:xfrm rot="0">
            <a:off x="6706493" y="3592668"/>
            <a:ext cx="4833938" cy="1566544"/>
          </a:xfrm>
          <a:prstGeom prst="rect">
            <a:avLst/>
          </a:prstGeom>
        </p:spPr>
        <p:txBody>
          <a:bodyPr anchor="t" rtlCol="false" tIns="0" lIns="0" bIns="0" rIns="0">
            <a:spAutoFit/>
          </a:bodyPr>
          <a:lstStyle/>
          <a:p>
            <a:pPr algn="ctr">
              <a:lnSpc>
                <a:spcPts val="12880"/>
              </a:lnSpc>
            </a:pPr>
            <a:r>
              <a:rPr lang="en-US" sz="9200" b="true">
                <a:solidFill>
                  <a:srgbClr val="FFFFFF"/>
                </a:solidFill>
                <a:latin typeface="Canva Sans Bold"/>
                <a:ea typeface="Canva Sans Bold"/>
                <a:cs typeface="Canva Sans Bold"/>
                <a:sym typeface="Canva Sans Bold"/>
              </a:rPr>
              <a:t>Solution</a:t>
            </a:r>
          </a:p>
        </p:txBody>
      </p:sp>
      <p:grpSp>
        <p:nvGrpSpPr>
          <p:cNvPr name="Group 8" id="8"/>
          <p:cNvGrpSpPr/>
          <p:nvPr/>
        </p:nvGrpSpPr>
        <p:grpSpPr>
          <a:xfrm rot="0">
            <a:off x="1900290" y="5464012"/>
            <a:ext cx="14487421" cy="3957621"/>
            <a:chOff x="0" y="0"/>
            <a:chExt cx="3815617" cy="1042336"/>
          </a:xfrm>
        </p:grpSpPr>
        <p:sp>
          <p:nvSpPr>
            <p:cNvPr name="Freeform 9" id="9"/>
            <p:cNvSpPr/>
            <p:nvPr/>
          </p:nvSpPr>
          <p:spPr>
            <a:xfrm flipH="false" flipV="false" rot="0">
              <a:off x="0" y="0"/>
              <a:ext cx="3815617" cy="1042336"/>
            </a:xfrm>
            <a:custGeom>
              <a:avLst/>
              <a:gdLst/>
              <a:ahLst/>
              <a:cxnLst/>
              <a:rect r="r" b="b" t="t" l="l"/>
              <a:pathLst>
                <a:path h="1042336" w="3815617">
                  <a:moveTo>
                    <a:pt x="27254" y="0"/>
                  </a:moveTo>
                  <a:lnTo>
                    <a:pt x="3788363" y="0"/>
                  </a:lnTo>
                  <a:cubicBezTo>
                    <a:pt x="3795592" y="0"/>
                    <a:pt x="3802524" y="2871"/>
                    <a:pt x="3807635" y="7982"/>
                  </a:cubicBezTo>
                  <a:cubicBezTo>
                    <a:pt x="3812746" y="13094"/>
                    <a:pt x="3815617" y="20026"/>
                    <a:pt x="3815617" y="27254"/>
                  </a:cubicBezTo>
                  <a:lnTo>
                    <a:pt x="3815617" y="1015082"/>
                  </a:lnTo>
                  <a:cubicBezTo>
                    <a:pt x="3815617" y="1022311"/>
                    <a:pt x="3812746" y="1029243"/>
                    <a:pt x="3807635" y="1034354"/>
                  </a:cubicBezTo>
                  <a:cubicBezTo>
                    <a:pt x="3802524" y="1039465"/>
                    <a:pt x="3795592" y="1042336"/>
                    <a:pt x="3788363" y="1042336"/>
                  </a:cubicBezTo>
                  <a:lnTo>
                    <a:pt x="27254" y="1042336"/>
                  </a:lnTo>
                  <a:cubicBezTo>
                    <a:pt x="20026" y="1042336"/>
                    <a:pt x="13094" y="1039465"/>
                    <a:pt x="7982" y="1034354"/>
                  </a:cubicBezTo>
                  <a:cubicBezTo>
                    <a:pt x="2871" y="1029243"/>
                    <a:pt x="0" y="1022311"/>
                    <a:pt x="0" y="1015082"/>
                  </a:cubicBezTo>
                  <a:lnTo>
                    <a:pt x="0" y="27254"/>
                  </a:lnTo>
                  <a:cubicBezTo>
                    <a:pt x="0" y="20026"/>
                    <a:pt x="2871" y="13094"/>
                    <a:pt x="7982" y="7982"/>
                  </a:cubicBezTo>
                  <a:cubicBezTo>
                    <a:pt x="13094" y="2871"/>
                    <a:pt x="20026" y="0"/>
                    <a:pt x="27254" y="0"/>
                  </a:cubicBezTo>
                  <a:close/>
                </a:path>
              </a:pathLst>
            </a:custGeom>
            <a:solidFill>
              <a:srgbClr val="8373A7"/>
            </a:solidFill>
          </p:spPr>
        </p:sp>
        <p:sp>
          <p:nvSpPr>
            <p:cNvPr name="TextBox 10" id="10"/>
            <p:cNvSpPr txBox="true"/>
            <p:nvPr/>
          </p:nvSpPr>
          <p:spPr>
            <a:xfrm>
              <a:off x="0" y="-38100"/>
              <a:ext cx="3815617" cy="1080436"/>
            </a:xfrm>
            <a:prstGeom prst="rect">
              <a:avLst/>
            </a:prstGeom>
          </p:spPr>
          <p:txBody>
            <a:bodyPr anchor="ctr" rtlCol="false" tIns="50800" lIns="50800" bIns="50800" rIns="50800"/>
            <a:lstStyle/>
            <a:p>
              <a:pPr algn="ctr">
                <a:lnSpc>
                  <a:spcPts val="3173"/>
                </a:lnSpc>
              </a:pPr>
            </a:p>
          </p:txBody>
        </p:sp>
      </p:grpSp>
      <p:sp>
        <p:nvSpPr>
          <p:cNvPr name="TextBox 11" id="11"/>
          <p:cNvSpPr txBox="true"/>
          <p:nvPr/>
        </p:nvSpPr>
        <p:spPr>
          <a:xfrm rot="0">
            <a:off x="1900290" y="2487114"/>
            <a:ext cx="14487421" cy="646429"/>
          </a:xfrm>
          <a:prstGeom prst="rect">
            <a:avLst/>
          </a:prstGeom>
        </p:spPr>
        <p:txBody>
          <a:bodyPr anchor="t" rtlCol="false" tIns="0" lIns="0" bIns="0" rIns="0">
            <a:spAutoFit/>
          </a:bodyPr>
          <a:lstStyle/>
          <a:p>
            <a:pPr algn="ctr">
              <a:lnSpc>
                <a:spcPts val="5320"/>
              </a:lnSpc>
            </a:pPr>
            <a:r>
              <a:rPr lang="en-US" sz="3800" b="true">
                <a:solidFill>
                  <a:srgbClr val="FFFFFF"/>
                </a:solidFill>
                <a:latin typeface="Canva Sans Bold"/>
                <a:ea typeface="Canva Sans Bold"/>
                <a:cs typeface="Canva Sans Bold"/>
                <a:sym typeface="Canva Sans Bold"/>
              </a:rPr>
              <a:t>the complex nature of climate change can be overwhelming</a:t>
            </a:r>
          </a:p>
        </p:txBody>
      </p:sp>
      <p:sp>
        <p:nvSpPr>
          <p:cNvPr name="TextBox 12" id="12"/>
          <p:cNvSpPr txBox="true"/>
          <p:nvPr/>
        </p:nvSpPr>
        <p:spPr>
          <a:xfrm rot="0">
            <a:off x="2088162" y="5768812"/>
            <a:ext cx="14111677" cy="3313429"/>
          </a:xfrm>
          <a:prstGeom prst="rect">
            <a:avLst/>
          </a:prstGeom>
        </p:spPr>
        <p:txBody>
          <a:bodyPr anchor="t" rtlCol="false" tIns="0" lIns="0" bIns="0" rIns="0">
            <a:spAutoFit/>
          </a:bodyPr>
          <a:lstStyle/>
          <a:p>
            <a:pPr algn="just">
              <a:lnSpc>
                <a:spcPts val="5320"/>
              </a:lnSpc>
            </a:pPr>
            <a:r>
              <a:rPr lang="en-US" sz="3800" b="true">
                <a:solidFill>
                  <a:srgbClr val="FFFFFF"/>
                </a:solidFill>
                <a:latin typeface="Canva Sans Bold"/>
                <a:ea typeface="Canva Sans Bold"/>
                <a:cs typeface="Canva Sans Bold"/>
                <a:sym typeface="Canva Sans Bold"/>
              </a:rPr>
              <a:t>This project addresses the challenge by breaking down its scientific principles into relatable, interactive scenarios, thereby demystifying concepts like greenhouse gasses, global temperature rise, radiative forcing, climate sensitivity, and mitigation strategies.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000" r="0" b="-4000"/>
            </a:stretch>
          </a:blipFill>
        </p:spPr>
      </p:sp>
      <p:grpSp>
        <p:nvGrpSpPr>
          <p:cNvPr name="Group 3" id="3"/>
          <p:cNvGrpSpPr/>
          <p:nvPr/>
        </p:nvGrpSpPr>
        <p:grpSpPr>
          <a:xfrm rot="0">
            <a:off x="1900290" y="1695702"/>
            <a:ext cx="14487421" cy="8290690"/>
            <a:chOff x="0" y="0"/>
            <a:chExt cx="3815617" cy="2183556"/>
          </a:xfrm>
        </p:grpSpPr>
        <p:sp>
          <p:nvSpPr>
            <p:cNvPr name="Freeform 4" id="4"/>
            <p:cNvSpPr/>
            <p:nvPr/>
          </p:nvSpPr>
          <p:spPr>
            <a:xfrm flipH="false" flipV="false" rot="0">
              <a:off x="0" y="0"/>
              <a:ext cx="3815617" cy="2183556"/>
            </a:xfrm>
            <a:custGeom>
              <a:avLst/>
              <a:gdLst/>
              <a:ahLst/>
              <a:cxnLst/>
              <a:rect r="r" b="b" t="t" l="l"/>
              <a:pathLst>
                <a:path h="2183556" w="3815617">
                  <a:moveTo>
                    <a:pt x="27254" y="0"/>
                  </a:moveTo>
                  <a:lnTo>
                    <a:pt x="3788363" y="0"/>
                  </a:lnTo>
                  <a:cubicBezTo>
                    <a:pt x="3795592" y="0"/>
                    <a:pt x="3802524" y="2871"/>
                    <a:pt x="3807635" y="7982"/>
                  </a:cubicBezTo>
                  <a:cubicBezTo>
                    <a:pt x="3812746" y="13094"/>
                    <a:pt x="3815617" y="20026"/>
                    <a:pt x="3815617" y="27254"/>
                  </a:cubicBezTo>
                  <a:lnTo>
                    <a:pt x="3815617" y="2156302"/>
                  </a:lnTo>
                  <a:cubicBezTo>
                    <a:pt x="3815617" y="2163531"/>
                    <a:pt x="3812746" y="2170463"/>
                    <a:pt x="3807635" y="2175574"/>
                  </a:cubicBezTo>
                  <a:cubicBezTo>
                    <a:pt x="3802524" y="2180685"/>
                    <a:pt x="3795592" y="2183556"/>
                    <a:pt x="3788363" y="2183556"/>
                  </a:cubicBezTo>
                  <a:lnTo>
                    <a:pt x="27254" y="2183556"/>
                  </a:lnTo>
                  <a:cubicBezTo>
                    <a:pt x="20026" y="2183556"/>
                    <a:pt x="13094" y="2180685"/>
                    <a:pt x="7982" y="2175574"/>
                  </a:cubicBezTo>
                  <a:cubicBezTo>
                    <a:pt x="2871" y="2170463"/>
                    <a:pt x="0" y="2163531"/>
                    <a:pt x="0" y="2156302"/>
                  </a:cubicBezTo>
                  <a:lnTo>
                    <a:pt x="0" y="27254"/>
                  </a:lnTo>
                  <a:cubicBezTo>
                    <a:pt x="0" y="20026"/>
                    <a:pt x="2871" y="13094"/>
                    <a:pt x="7982" y="7982"/>
                  </a:cubicBezTo>
                  <a:cubicBezTo>
                    <a:pt x="13094" y="2871"/>
                    <a:pt x="20026" y="0"/>
                    <a:pt x="27254" y="0"/>
                  </a:cubicBezTo>
                  <a:close/>
                </a:path>
              </a:pathLst>
            </a:custGeom>
            <a:solidFill>
              <a:srgbClr val="8373A7"/>
            </a:solidFill>
          </p:spPr>
        </p:sp>
        <p:sp>
          <p:nvSpPr>
            <p:cNvPr name="TextBox 5" id="5"/>
            <p:cNvSpPr txBox="true"/>
            <p:nvPr/>
          </p:nvSpPr>
          <p:spPr>
            <a:xfrm>
              <a:off x="0" y="-38100"/>
              <a:ext cx="3815617" cy="2221656"/>
            </a:xfrm>
            <a:prstGeom prst="rect">
              <a:avLst/>
            </a:prstGeom>
          </p:spPr>
          <p:txBody>
            <a:bodyPr anchor="ctr" rtlCol="false" tIns="50800" lIns="50800" bIns="50800" rIns="50800"/>
            <a:lstStyle/>
            <a:p>
              <a:pPr algn="ctr">
                <a:lnSpc>
                  <a:spcPts val="3173"/>
                </a:lnSpc>
              </a:pPr>
            </a:p>
          </p:txBody>
        </p:sp>
      </p:grpSp>
      <p:sp>
        <p:nvSpPr>
          <p:cNvPr name="Freeform 6" id="6"/>
          <p:cNvSpPr/>
          <p:nvPr/>
        </p:nvSpPr>
        <p:spPr>
          <a:xfrm flipH="false" flipV="false" rot="0">
            <a:off x="2843850" y="2390114"/>
            <a:ext cx="5833078" cy="3769626"/>
          </a:xfrm>
          <a:custGeom>
            <a:avLst/>
            <a:gdLst/>
            <a:ahLst/>
            <a:cxnLst/>
            <a:rect r="r" b="b" t="t" l="l"/>
            <a:pathLst>
              <a:path h="3769626" w="5833078">
                <a:moveTo>
                  <a:pt x="0" y="0"/>
                </a:moveTo>
                <a:lnTo>
                  <a:pt x="5833078" y="0"/>
                </a:lnTo>
                <a:lnTo>
                  <a:pt x="5833078" y="3769627"/>
                </a:lnTo>
                <a:lnTo>
                  <a:pt x="0" y="3769627"/>
                </a:lnTo>
                <a:lnTo>
                  <a:pt x="0" y="0"/>
                </a:lnTo>
                <a:close/>
              </a:path>
            </a:pathLst>
          </a:custGeom>
          <a:blipFill>
            <a:blip r:embed="rId3"/>
            <a:stretch>
              <a:fillRect l="0" t="0" r="0" b="0"/>
            </a:stretch>
          </a:blipFill>
        </p:spPr>
      </p:sp>
      <p:sp>
        <p:nvSpPr>
          <p:cNvPr name="Freeform 7" id="7"/>
          <p:cNvSpPr/>
          <p:nvPr/>
        </p:nvSpPr>
        <p:spPr>
          <a:xfrm flipH="false" flipV="false" rot="0">
            <a:off x="9404913" y="2390114"/>
            <a:ext cx="5833078" cy="3769626"/>
          </a:xfrm>
          <a:custGeom>
            <a:avLst/>
            <a:gdLst/>
            <a:ahLst/>
            <a:cxnLst/>
            <a:rect r="r" b="b" t="t" l="l"/>
            <a:pathLst>
              <a:path h="3769626" w="5833078">
                <a:moveTo>
                  <a:pt x="0" y="0"/>
                </a:moveTo>
                <a:lnTo>
                  <a:pt x="5833078" y="0"/>
                </a:lnTo>
                <a:lnTo>
                  <a:pt x="5833078" y="3769627"/>
                </a:lnTo>
                <a:lnTo>
                  <a:pt x="0" y="3769627"/>
                </a:lnTo>
                <a:lnTo>
                  <a:pt x="0" y="0"/>
                </a:lnTo>
                <a:close/>
              </a:path>
            </a:pathLst>
          </a:custGeom>
          <a:blipFill>
            <a:blip r:embed="rId4"/>
            <a:stretch>
              <a:fillRect l="0" t="0" r="0" b="0"/>
            </a:stretch>
          </a:blipFill>
        </p:spPr>
      </p:sp>
      <p:sp>
        <p:nvSpPr>
          <p:cNvPr name="Freeform 8" id="8"/>
          <p:cNvSpPr/>
          <p:nvPr/>
        </p:nvSpPr>
        <p:spPr>
          <a:xfrm flipH="false" flipV="false" rot="0">
            <a:off x="6537521" y="6466003"/>
            <a:ext cx="5212958" cy="3258099"/>
          </a:xfrm>
          <a:custGeom>
            <a:avLst/>
            <a:gdLst/>
            <a:ahLst/>
            <a:cxnLst/>
            <a:rect r="r" b="b" t="t" l="l"/>
            <a:pathLst>
              <a:path h="3258099" w="5212958">
                <a:moveTo>
                  <a:pt x="0" y="0"/>
                </a:moveTo>
                <a:lnTo>
                  <a:pt x="5212958" y="0"/>
                </a:lnTo>
                <a:lnTo>
                  <a:pt x="5212958" y="3258099"/>
                </a:lnTo>
                <a:lnTo>
                  <a:pt x="0" y="3258099"/>
                </a:lnTo>
                <a:lnTo>
                  <a:pt x="0" y="0"/>
                </a:lnTo>
                <a:close/>
              </a:path>
            </a:pathLst>
          </a:custGeom>
          <a:blipFill>
            <a:blip r:embed="rId5"/>
            <a:stretch>
              <a:fillRect l="0" t="0" r="0" b="0"/>
            </a:stretch>
          </a:blipFill>
        </p:spPr>
      </p:sp>
      <p:sp>
        <p:nvSpPr>
          <p:cNvPr name="TextBox 9" id="9"/>
          <p:cNvSpPr txBox="true"/>
          <p:nvPr/>
        </p:nvSpPr>
        <p:spPr>
          <a:xfrm rot="0">
            <a:off x="7790160" y="129158"/>
            <a:ext cx="2707680" cy="1566544"/>
          </a:xfrm>
          <a:prstGeom prst="rect">
            <a:avLst/>
          </a:prstGeom>
        </p:spPr>
        <p:txBody>
          <a:bodyPr anchor="t" rtlCol="false" tIns="0" lIns="0" bIns="0" rIns="0">
            <a:spAutoFit/>
          </a:bodyPr>
          <a:lstStyle/>
          <a:p>
            <a:pPr algn="ctr">
              <a:lnSpc>
                <a:spcPts val="12880"/>
              </a:lnSpc>
            </a:pPr>
            <a:r>
              <a:rPr lang="en-US" sz="9200" b="true">
                <a:solidFill>
                  <a:srgbClr val="FFFFFF"/>
                </a:solidFill>
                <a:latin typeface="Canva Sans Bold"/>
                <a:ea typeface="Canva Sans Bold"/>
                <a:cs typeface="Canva Sans Bold"/>
                <a:sym typeface="Canva Sans Bold"/>
              </a:rPr>
              <a:t>Data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000" r="0" b="-4000"/>
            </a:stretch>
          </a:blipFill>
        </p:spPr>
      </p:sp>
      <p:grpSp>
        <p:nvGrpSpPr>
          <p:cNvPr name="Group 3" id="3"/>
          <p:cNvGrpSpPr/>
          <p:nvPr/>
        </p:nvGrpSpPr>
        <p:grpSpPr>
          <a:xfrm rot="0">
            <a:off x="1900290" y="1902371"/>
            <a:ext cx="14487421" cy="7962900"/>
            <a:chOff x="0" y="0"/>
            <a:chExt cx="3815617" cy="2097225"/>
          </a:xfrm>
        </p:grpSpPr>
        <p:sp>
          <p:nvSpPr>
            <p:cNvPr name="Freeform 4" id="4"/>
            <p:cNvSpPr/>
            <p:nvPr/>
          </p:nvSpPr>
          <p:spPr>
            <a:xfrm flipH="false" flipV="false" rot="0">
              <a:off x="0" y="0"/>
              <a:ext cx="3815617" cy="2097225"/>
            </a:xfrm>
            <a:custGeom>
              <a:avLst/>
              <a:gdLst/>
              <a:ahLst/>
              <a:cxnLst/>
              <a:rect r="r" b="b" t="t" l="l"/>
              <a:pathLst>
                <a:path h="2097225" w="3815617">
                  <a:moveTo>
                    <a:pt x="27254" y="0"/>
                  </a:moveTo>
                  <a:lnTo>
                    <a:pt x="3788363" y="0"/>
                  </a:lnTo>
                  <a:cubicBezTo>
                    <a:pt x="3795592" y="0"/>
                    <a:pt x="3802524" y="2871"/>
                    <a:pt x="3807635" y="7982"/>
                  </a:cubicBezTo>
                  <a:cubicBezTo>
                    <a:pt x="3812746" y="13094"/>
                    <a:pt x="3815617" y="20026"/>
                    <a:pt x="3815617" y="27254"/>
                  </a:cubicBezTo>
                  <a:lnTo>
                    <a:pt x="3815617" y="2069971"/>
                  </a:lnTo>
                  <a:cubicBezTo>
                    <a:pt x="3815617" y="2085023"/>
                    <a:pt x="3803415" y="2097225"/>
                    <a:pt x="3788363" y="2097225"/>
                  </a:cubicBezTo>
                  <a:lnTo>
                    <a:pt x="27254" y="2097225"/>
                  </a:lnTo>
                  <a:cubicBezTo>
                    <a:pt x="20026" y="2097225"/>
                    <a:pt x="13094" y="2094353"/>
                    <a:pt x="7982" y="2089242"/>
                  </a:cubicBezTo>
                  <a:cubicBezTo>
                    <a:pt x="2871" y="2084131"/>
                    <a:pt x="0" y="2077199"/>
                    <a:pt x="0" y="2069971"/>
                  </a:cubicBezTo>
                  <a:lnTo>
                    <a:pt x="0" y="27254"/>
                  </a:lnTo>
                  <a:cubicBezTo>
                    <a:pt x="0" y="20026"/>
                    <a:pt x="2871" y="13094"/>
                    <a:pt x="7982" y="7982"/>
                  </a:cubicBezTo>
                  <a:cubicBezTo>
                    <a:pt x="13094" y="2871"/>
                    <a:pt x="20026" y="0"/>
                    <a:pt x="27254" y="0"/>
                  </a:cubicBezTo>
                  <a:close/>
                </a:path>
              </a:pathLst>
            </a:custGeom>
            <a:solidFill>
              <a:srgbClr val="8373A7"/>
            </a:solidFill>
          </p:spPr>
        </p:sp>
        <p:sp>
          <p:nvSpPr>
            <p:cNvPr name="TextBox 5" id="5"/>
            <p:cNvSpPr txBox="true"/>
            <p:nvPr/>
          </p:nvSpPr>
          <p:spPr>
            <a:xfrm>
              <a:off x="0" y="-38100"/>
              <a:ext cx="3815617" cy="2135325"/>
            </a:xfrm>
            <a:prstGeom prst="rect">
              <a:avLst/>
            </a:prstGeom>
          </p:spPr>
          <p:txBody>
            <a:bodyPr anchor="ctr" rtlCol="false" tIns="50800" lIns="50800" bIns="50800" rIns="50800"/>
            <a:lstStyle/>
            <a:p>
              <a:pPr algn="ctr">
                <a:lnSpc>
                  <a:spcPts val="3173"/>
                </a:lnSpc>
              </a:pPr>
            </a:p>
          </p:txBody>
        </p:sp>
      </p:grpSp>
      <p:grpSp>
        <p:nvGrpSpPr>
          <p:cNvPr name="Group 6" id="6"/>
          <p:cNvGrpSpPr/>
          <p:nvPr/>
        </p:nvGrpSpPr>
        <p:grpSpPr>
          <a:xfrm rot="0">
            <a:off x="2498036" y="2332331"/>
            <a:ext cx="6214230" cy="3379336"/>
            <a:chOff x="0" y="0"/>
            <a:chExt cx="8285641" cy="4505781"/>
          </a:xfrm>
        </p:grpSpPr>
        <p:sp>
          <p:nvSpPr>
            <p:cNvPr name="Freeform 7" id="7"/>
            <p:cNvSpPr/>
            <p:nvPr/>
          </p:nvSpPr>
          <p:spPr>
            <a:xfrm flipH="false" flipV="false" rot="0">
              <a:off x="275363" y="0"/>
              <a:ext cx="8010277" cy="4505781"/>
            </a:xfrm>
            <a:custGeom>
              <a:avLst/>
              <a:gdLst/>
              <a:ahLst/>
              <a:cxnLst/>
              <a:rect r="r" b="b" t="t" l="l"/>
              <a:pathLst>
                <a:path h="4505781" w="8010277">
                  <a:moveTo>
                    <a:pt x="0" y="0"/>
                  </a:moveTo>
                  <a:lnTo>
                    <a:pt x="8010278" y="0"/>
                  </a:lnTo>
                  <a:lnTo>
                    <a:pt x="8010278" y="4505781"/>
                  </a:lnTo>
                  <a:lnTo>
                    <a:pt x="0" y="4505781"/>
                  </a:lnTo>
                  <a:lnTo>
                    <a:pt x="0" y="0"/>
                  </a:lnTo>
                  <a:close/>
                </a:path>
              </a:pathLst>
            </a:custGeom>
            <a:blipFill>
              <a:blip r:embed="rId3"/>
              <a:stretch>
                <a:fillRect l="0" t="-3333" r="0" b="-3333"/>
              </a:stretch>
            </a:blipFill>
          </p:spPr>
        </p:sp>
        <p:sp>
          <p:nvSpPr>
            <p:cNvPr name="Freeform 8" id="8"/>
            <p:cNvSpPr/>
            <p:nvPr/>
          </p:nvSpPr>
          <p:spPr>
            <a:xfrm flipH="true" flipV="false" rot="0">
              <a:off x="0" y="1214543"/>
              <a:ext cx="3291238" cy="3291238"/>
            </a:xfrm>
            <a:custGeom>
              <a:avLst/>
              <a:gdLst/>
              <a:ahLst/>
              <a:cxnLst/>
              <a:rect r="r" b="b" t="t" l="l"/>
              <a:pathLst>
                <a:path h="3291238" w="3291238">
                  <a:moveTo>
                    <a:pt x="3291238" y="0"/>
                  </a:moveTo>
                  <a:lnTo>
                    <a:pt x="0" y="0"/>
                  </a:lnTo>
                  <a:lnTo>
                    <a:pt x="0" y="3291238"/>
                  </a:lnTo>
                  <a:lnTo>
                    <a:pt x="3291238" y="3291238"/>
                  </a:lnTo>
                  <a:lnTo>
                    <a:pt x="3291238" y="0"/>
                  </a:lnTo>
                  <a:close/>
                </a:path>
              </a:pathLst>
            </a:custGeom>
            <a:blipFill>
              <a:blip r:embed="rId4"/>
              <a:stretch>
                <a:fillRect l="0" t="0" r="0" b="0"/>
              </a:stretch>
            </a:blipFill>
          </p:spPr>
        </p:sp>
        <p:sp>
          <p:nvSpPr>
            <p:cNvPr name="Freeform 9" id="9"/>
            <p:cNvSpPr/>
            <p:nvPr/>
          </p:nvSpPr>
          <p:spPr>
            <a:xfrm flipH="false" flipV="false" rot="0">
              <a:off x="811993" y="3134722"/>
              <a:ext cx="6937018" cy="1055093"/>
            </a:xfrm>
            <a:custGeom>
              <a:avLst/>
              <a:gdLst/>
              <a:ahLst/>
              <a:cxnLst/>
              <a:rect r="r" b="b" t="t" l="l"/>
              <a:pathLst>
                <a:path h="1055093" w="6937018">
                  <a:moveTo>
                    <a:pt x="0" y="0"/>
                  </a:moveTo>
                  <a:lnTo>
                    <a:pt x="6937018" y="0"/>
                  </a:lnTo>
                  <a:lnTo>
                    <a:pt x="6937018" y="1055093"/>
                  </a:lnTo>
                  <a:lnTo>
                    <a:pt x="0" y="1055093"/>
                  </a:lnTo>
                  <a:lnTo>
                    <a:pt x="0" y="0"/>
                  </a:lnTo>
                  <a:close/>
                </a:path>
              </a:pathLst>
            </a:custGeom>
            <a:blipFill>
              <a:blip r:embed="rId5"/>
              <a:stretch>
                <a:fillRect l="-36123" t="-368897" r="-28647" b="-139739"/>
              </a:stretch>
            </a:blipFill>
          </p:spPr>
        </p:sp>
        <p:sp>
          <p:nvSpPr>
            <p:cNvPr name="TextBox 10" id="10"/>
            <p:cNvSpPr txBox="true"/>
            <p:nvPr/>
          </p:nvSpPr>
          <p:spPr>
            <a:xfrm rot="0">
              <a:off x="991348" y="3318077"/>
              <a:ext cx="6578309" cy="688383"/>
            </a:xfrm>
            <a:prstGeom prst="rect">
              <a:avLst/>
            </a:prstGeom>
          </p:spPr>
          <p:txBody>
            <a:bodyPr anchor="t" rtlCol="false" tIns="0" lIns="0" bIns="0" rIns="0">
              <a:spAutoFit/>
            </a:bodyPr>
            <a:lstStyle/>
            <a:p>
              <a:pPr algn="l">
                <a:lnSpc>
                  <a:spcPts val="1379"/>
                </a:lnSpc>
              </a:pPr>
              <a:r>
                <a:rPr lang="en-US" sz="1149">
                  <a:solidFill>
                    <a:srgbClr val="0C0F15"/>
                  </a:solidFill>
                  <a:latin typeface="Arvo"/>
                  <a:ea typeface="Arvo"/>
                  <a:cs typeface="Arvo"/>
                  <a:sym typeface="Arvo"/>
                </a:rPr>
                <a:t>As you know, our R.E.C.H.A.R.G.E operation is a specialized movement that aims to decrease this climate change, with our target being a stable 1.5 degree celsius increase</a:t>
              </a:r>
            </a:p>
          </p:txBody>
        </p:sp>
        <p:grpSp>
          <p:nvGrpSpPr>
            <p:cNvPr name="Group 11" id="11"/>
            <p:cNvGrpSpPr/>
            <p:nvPr/>
          </p:nvGrpSpPr>
          <p:grpSpPr>
            <a:xfrm rot="0">
              <a:off x="2152623" y="167002"/>
              <a:ext cx="4415923" cy="3707558"/>
              <a:chOff x="0" y="0"/>
              <a:chExt cx="8764270" cy="7358380"/>
            </a:xfrm>
          </p:grpSpPr>
          <p:sp>
            <p:nvSpPr>
              <p:cNvPr name="Freeform 12" id="12"/>
              <p:cNvSpPr/>
              <p:nvPr/>
            </p:nvSpPr>
            <p:spPr>
              <a:xfrm flipH="false" flipV="false" rot="0">
                <a:off x="505460" y="585470"/>
                <a:ext cx="7753350" cy="4354830"/>
              </a:xfrm>
              <a:custGeom>
                <a:avLst/>
                <a:gdLst/>
                <a:ahLst/>
                <a:cxnLst/>
                <a:rect r="r" b="b" t="t" l="l"/>
                <a:pathLst>
                  <a:path h="4354830" w="7753350">
                    <a:moveTo>
                      <a:pt x="0" y="0"/>
                    </a:moveTo>
                    <a:lnTo>
                      <a:pt x="7753350" y="0"/>
                    </a:lnTo>
                    <a:lnTo>
                      <a:pt x="7753350" y="4354830"/>
                    </a:lnTo>
                    <a:lnTo>
                      <a:pt x="0" y="4354830"/>
                    </a:lnTo>
                    <a:close/>
                  </a:path>
                </a:pathLst>
              </a:custGeom>
              <a:blipFill>
                <a:blip r:embed="rId6"/>
                <a:stretch>
                  <a:fillRect l="-727" t="-39020" r="-1091" b="-42259"/>
                </a:stretch>
              </a:blipFill>
              <a:ln w="104775" cap="sq">
                <a:solidFill>
                  <a:srgbClr val="411E48"/>
                </a:solidFill>
                <a:prstDash val="solid"/>
                <a:miter/>
              </a:ln>
            </p:spPr>
          </p:sp>
        </p:grpSp>
        <p:grpSp>
          <p:nvGrpSpPr>
            <p:cNvPr name="Group 13" id="13"/>
            <p:cNvGrpSpPr/>
            <p:nvPr/>
          </p:nvGrpSpPr>
          <p:grpSpPr>
            <a:xfrm rot="0">
              <a:off x="7852268" y="108031"/>
              <a:ext cx="325342" cy="32534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5" id="15"/>
              <p:cNvSpPr txBox="true"/>
              <p:nvPr/>
            </p:nvSpPr>
            <p:spPr>
              <a:xfrm>
                <a:off x="76200" y="104775"/>
                <a:ext cx="660400" cy="631825"/>
              </a:xfrm>
              <a:prstGeom prst="rect">
                <a:avLst/>
              </a:prstGeom>
            </p:spPr>
            <p:txBody>
              <a:bodyPr anchor="ctr" rtlCol="false" tIns="50800" lIns="50800" bIns="50800" rIns="50800"/>
              <a:lstStyle/>
              <a:p>
                <a:pPr algn="ctr">
                  <a:lnSpc>
                    <a:spcPts val="1920"/>
                  </a:lnSpc>
                </a:pPr>
              </a:p>
            </p:txBody>
          </p:sp>
        </p:grpSp>
        <p:sp>
          <p:nvSpPr>
            <p:cNvPr name="Freeform 16" id="16"/>
            <p:cNvSpPr/>
            <p:nvPr/>
          </p:nvSpPr>
          <p:spPr>
            <a:xfrm flipH="false" flipV="false" rot="0">
              <a:off x="7835062" y="90825"/>
              <a:ext cx="359754" cy="359754"/>
            </a:xfrm>
            <a:custGeom>
              <a:avLst/>
              <a:gdLst/>
              <a:ahLst/>
              <a:cxnLst/>
              <a:rect r="r" b="b" t="t" l="l"/>
              <a:pathLst>
                <a:path h="359754" w="359754">
                  <a:moveTo>
                    <a:pt x="0" y="0"/>
                  </a:moveTo>
                  <a:lnTo>
                    <a:pt x="359754" y="0"/>
                  </a:lnTo>
                  <a:lnTo>
                    <a:pt x="359754" y="359753"/>
                  </a:lnTo>
                  <a:lnTo>
                    <a:pt x="0" y="359753"/>
                  </a:lnTo>
                  <a:lnTo>
                    <a:pt x="0" y="0"/>
                  </a:lnTo>
                  <a:close/>
                </a:path>
              </a:pathLst>
            </a:custGeom>
            <a:blipFill>
              <a:blip r:embed="rId7"/>
              <a:stretch>
                <a:fillRect l="0" t="0" r="0" b="0"/>
              </a:stretch>
            </a:blipFill>
          </p:spPr>
        </p:sp>
      </p:grpSp>
      <p:grpSp>
        <p:nvGrpSpPr>
          <p:cNvPr name="Group 17" id="17"/>
          <p:cNvGrpSpPr/>
          <p:nvPr/>
        </p:nvGrpSpPr>
        <p:grpSpPr>
          <a:xfrm rot="0">
            <a:off x="9576780" y="2332331"/>
            <a:ext cx="6007708" cy="3379336"/>
            <a:chOff x="0" y="0"/>
            <a:chExt cx="8010277" cy="4505781"/>
          </a:xfrm>
        </p:grpSpPr>
        <p:sp>
          <p:nvSpPr>
            <p:cNvPr name="Freeform 18" id="18"/>
            <p:cNvSpPr/>
            <p:nvPr/>
          </p:nvSpPr>
          <p:spPr>
            <a:xfrm flipH="false" flipV="false" rot="0">
              <a:off x="0" y="0"/>
              <a:ext cx="8010277" cy="4505781"/>
            </a:xfrm>
            <a:custGeom>
              <a:avLst/>
              <a:gdLst/>
              <a:ahLst/>
              <a:cxnLst/>
              <a:rect r="r" b="b" t="t" l="l"/>
              <a:pathLst>
                <a:path h="4505781" w="8010277">
                  <a:moveTo>
                    <a:pt x="0" y="0"/>
                  </a:moveTo>
                  <a:lnTo>
                    <a:pt x="8010277" y="0"/>
                  </a:lnTo>
                  <a:lnTo>
                    <a:pt x="8010277" y="4505781"/>
                  </a:lnTo>
                  <a:lnTo>
                    <a:pt x="0" y="4505781"/>
                  </a:lnTo>
                  <a:lnTo>
                    <a:pt x="0" y="0"/>
                  </a:lnTo>
                  <a:close/>
                </a:path>
              </a:pathLst>
            </a:custGeom>
            <a:blipFill>
              <a:blip r:embed="rId3"/>
              <a:stretch>
                <a:fillRect l="0" t="-3333" r="0" b="-3333"/>
              </a:stretch>
            </a:blipFill>
          </p:spPr>
        </p:sp>
        <p:grpSp>
          <p:nvGrpSpPr>
            <p:cNvPr name="Group 19" id="19"/>
            <p:cNvGrpSpPr/>
            <p:nvPr/>
          </p:nvGrpSpPr>
          <p:grpSpPr>
            <a:xfrm rot="0">
              <a:off x="1877260" y="167002"/>
              <a:ext cx="4415923" cy="3707558"/>
              <a:chOff x="0" y="0"/>
              <a:chExt cx="8764270" cy="7358380"/>
            </a:xfrm>
          </p:grpSpPr>
          <p:sp>
            <p:nvSpPr>
              <p:cNvPr name="Freeform 20" id="20"/>
              <p:cNvSpPr/>
              <p:nvPr/>
            </p:nvSpPr>
            <p:spPr>
              <a:xfrm flipH="false" flipV="false" rot="0">
                <a:off x="505460" y="585470"/>
                <a:ext cx="7753350" cy="4354830"/>
              </a:xfrm>
              <a:custGeom>
                <a:avLst/>
                <a:gdLst/>
                <a:ahLst/>
                <a:cxnLst/>
                <a:rect r="r" b="b" t="t" l="l"/>
                <a:pathLst>
                  <a:path h="4354830" w="7753350">
                    <a:moveTo>
                      <a:pt x="0" y="0"/>
                    </a:moveTo>
                    <a:lnTo>
                      <a:pt x="7753350" y="0"/>
                    </a:lnTo>
                    <a:lnTo>
                      <a:pt x="7753350" y="4354830"/>
                    </a:lnTo>
                    <a:lnTo>
                      <a:pt x="0" y="4354830"/>
                    </a:lnTo>
                    <a:close/>
                  </a:path>
                </a:pathLst>
              </a:custGeom>
              <a:blipFill>
                <a:blip r:embed="rId8">
                  <a:alphaModFix amt="91000"/>
                </a:blip>
                <a:stretch>
                  <a:fillRect l="-3620" t="0" r="-3620" b="0"/>
                </a:stretch>
              </a:blipFill>
              <a:ln w="104775" cap="sq">
                <a:solidFill>
                  <a:srgbClr val="411E48">
                    <a:alpha val="90980"/>
                  </a:srgbClr>
                </a:solidFill>
                <a:prstDash val="solid"/>
                <a:miter/>
              </a:ln>
            </p:spPr>
          </p:sp>
        </p:grpSp>
        <p:sp>
          <p:nvSpPr>
            <p:cNvPr name="Freeform 21" id="21"/>
            <p:cNvSpPr/>
            <p:nvPr/>
          </p:nvSpPr>
          <p:spPr>
            <a:xfrm flipH="true" flipV="false" rot="0">
              <a:off x="2425960" y="1210371"/>
              <a:ext cx="3291238" cy="3291238"/>
            </a:xfrm>
            <a:custGeom>
              <a:avLst/>
              <a:gdLst/>
              <a:ahLst/>
              <a:cxnLst/>
              <a:rect r="r" b="b" t="t" l="l"/>
              <a:pathLst>
                <a:path h="3291238" w="3291238">
                  <a:moveTo>
                    <a:pt x="3291238" y="0"/>
                  </a:moveTo>
                  <a:lnTo>
                    <a:pt x="0" y="0"/>
                  </a:lnTo>
                  <a:lnTo>
                    <a:pt x="0" y="3291238"/>
                  </a:lnTo>
                  <a:lnTo>
                    <a:pt x="3291238" y="3291238"/>
                  </a:lnTo>
                  <a:lnTo>
                    <a:pt x="3291238" y="0"/>
                  </a:lnTo>
                  <a:close/>
                </a:path>
              </a:pathLst>
            </a:custGeom>
            <a:blipFill>
              <a:blip r:embed="rId9"/>
              <a:stretch>
                <a:fillRect l="0" t="0" r="0" b="0"/>
              </a:stretch>
            </a:blipFill>
          </p:spPr>
        </p:sp>
        <p:sp>
          <p:nvSpPr>
            <p:cNvPr name="Freeform 22" id="22"/>
            <p:cNvSpPr/>
            <p:nvPr/>
          </p:nvSpPr>
          <p:spPr>
            <a:xfrm flipH="false" flipV="false" rot="0">
              <a:off x="536630" y="3134722"/>
              <a:ext cx="6937018" cy="1055093"/>
            </a:xfrm>
            <a:custGeom>
              <a:avLst/>
              <a:gdLst/>
              <a:ahLst/>
              <a:cxnLst/>
              <a:rect r="r" b="b" t="t" l="l"/>
              <a:pathLst>
                <a:path h="1055093" w="6937018">
                  <a:moveTo>
                    <a:pt x="0" y="0"/>
                  </a:moveTo>
                  <a:lnTo>
                    <a:pt x="6937017" y="0"/>
                  </a:lnTo>
                  <a:lnTo>
                    <a:pt x="6937017" y="1055093"/>
                  </a:lnTo>
                  <a:lnTo>
                    <a:pt x="0" y="1055093"/>
                  </a:lnTo>
                  <a:lnTo>
                    <a:pt x="0" y="0"/>
                  </a:lnTo>
                  <a:close/>
                </a:path>
              </a:pathLst>
            </a:custGeom>
            <a:blipFill>
              <a:blip r:embed="rId5"/>
              <a:stretch>
                <a:fillRect l="-36123" t="-368897" r="-28647" b="-139739"/>
              </a:stretch>
            </a:blipFill>
          </p:spPr>
        </p:sp>
        <p:sp>
          <p:nvSpPr>
            <p:cNvPr name="TextBox 23" id="23"/>
            <p:cNvSpPr txBox="true"/>
            <p:nvPr/>
          </p:nvSpPr>
          <p:spPr>
            <a:xfrm rot="0">
              <a:off x="1527978" y="3286787"/>
              <a:ext cx="4954322" cy="750963"/>
            </a:xfrm>
            <a:prstGeom prst="rect">
              <a:avLst/>
            </a:prstGeom>
          </p:spPr>
          <p:txBody>
            <a:bodyPr anchor="t" rtlCol="false" tIns="0" lIns="0" bIns="0" rIns="0">
              <a:spAutoFit/>
            </a:bodyPr>
            <a:lstStyle/>
            <a:p>
              <a:pPr algn="ctr">
                <a:lnSpc>
                  <a:spcPts val="1497"/>
                </a:lnSpc>
              </a:pPr>
              <a:r>
                <a:rPr lang="en-US" sz="1248">
                  <a:solidFill>
                    <a:srgbClr val="0C0F15"/>
                  </a:solidFill>
                  <a:latin typeface="Arvo"/>
                  <a:ea typeface="Arvo"/>
                  <a:cs typeface="Arvo"/>
                  <a:sym typeface="Arvo"/>
                </a:rPr>
                <a:t>Not at all! There’s so much more we can do with different types of renewable energy. Let me walk you through them</a:t>
              </a:r>
            </a:p>
          </p:txBody>
        </p:sp>
        <p:sp>
          <p:nvSpPr>
            <p:cNvPr name="TextBox 24" id="24"/>
            <p:cNvSpPr txBox="true"/>
            <p:nvPr/>
          </p:nvSpPr>
          <p:spPr>
            <a:xfrm rot="0">
              <a:off x="1877260" y="715022"/>
              <a:ext cx="4415923" cy="495348"/>
            </a:xfrm>
            <a:prstGeom prst="rect">
              <a:avLst/>
            </a:prstGeom>
          </p:spPr>
          <p:txBody>
            <a:bodyPr anchor="t" rtlCol="false" tIns="0" lIns="0" bIns="0" rIns="0">
              <a:spAutoFit/>
            </a:bodyPr>
            <a:lstStyle/>
            <a:p>
              <a:pPr algn="ctr">
                <a:lnSpc>
                  <a:spcPts val="3173"/>
                </a:lnSpc>
              </a:pPr>
              <a:r>
                <a:rPr lang="en-US" b="true" sz="2266">
                  <a:solidFill>
                    <a:srgbClr val="FFFFFF"/>
                  </a:solidFill>
                  <a:latin typeface="Canva Sans Bold"/>
                  <a:ea typeface="Canva Sans Bold"/>
                  <a:cs typeface="Canva Sans Bold"/>
                  <a:sym typeface="Canva Sans Bold"/>
                </a:rPr>
                <a:t>Renewable Energy</a:t>
              </a:r>
            </a:p>
          </p:txBody>
        </p:sp>
      </p:grpSp>
      <p:grpSp>
        <p:nvGrpSpPr>
          <p:cNvPr name="Group 25" id="25"/>
          <p:cNvGrpSpPr/>
          <p:nvPr/>
        </p:nvGrpSpPr>
        <p:grpSpPr>
          <a:xfrm rot="0">
            <a:off x="2498036" y="6017874"/>
            <a:ext cx="6214230" cy="3379336"/>
            <a:chOff x="0" y="0"/>
            <a:chExt cx="8285641" cy="4505781"/>
          </a:xfrm>
        </p:grpSpPr>
        <p:sp>
          <p:nvSpPr>
            <p:cNvPr name="Freeform 26" id="26"/>
            <p:cNvSpPr/>
            <p:nvPr/>
          </p:nvSpPr>
          <p:spPr>
            <a:xfrm flipH="false" flipV="false" rot="0">
              <a:off x="275363" y="0"/>
              <a:ext cx="8010277" cy="4505781"/>
            </a:xfrm>
            <a:custGeom>
              <a:avLst/>
              <a:gdLst/>
              <a:ahLst/>
              <a:cxnLst/>
              <a:rect r="r" b="b" t="t" l="l"/>
              <a:pathLst>
                <a:path h="4505781" w="8010277">
                  <a:moveTo>
                    <a:pt x="0" y="0"/>
                  </a:moveTo>
                  <a:lnTo>
                    <a:pt x="8010278" y="0"/>
                  </a:lnTo>
                  <a:lnTo>
                    <a:pt x="8010278" y="4505781"/>
                  </a:lnTo>
                  <a:lnTo>
                    <a:pt x="0" y="4505781"/>
                  </a:lnTo>
                  <a:lnTo>
                    <a:pt x="0" y="0"/>
                  </a:lnTo>
                  <a:close/>
                </a:path>
              </a:pathLst>
            </a:custGeom>
            <a:blipFill>
              <a:blip r:embed="rId10">
                <a:alphaModFix amt="88000"/>
              </a:blip>
              <a:stretch>
                <a:fillRect l="-27487" t="0" r="-21026" b="0"/>
              </a:stretch>
            </a:blipFill>
          </p:spPr>
        </p:sp>
        <p:sp>
          <p:nvSpPr>
            <p:cNvPr name="Freeform 27" id="27"/>
            <p:cNvSpPr/>
            <p:nvPr/>
          </p:nvSpPr>
          <p:spPr>
            <a:xfrm flipH="true" flipV="false" rot="0">
              <a:off x="0" y="1214543"/>
              <a:ext cx="3291238" cy="3291238"/>
            </a:xfrm>
            <a:custGeom>
              <a:avLst/>
              <a:gdLst/>
              <a:ahLst/>
              <a:cxnLst/>
              <a:rect r="r" b="b" t="t" l="l"/>
              <a:pathLst>
                <a:path h="3291238" w="3291238">
                  <a:moveTo>
                    <a:pt x="3291238" y="0"/>
                  </a:moveTo>
                  <a:lnTo>
                    <a:pt x="0" y="0"/>
                  </a:lnTo>
                  <a:lnTo>
                    <a:pt x="0" y="3291238"/>
                  </a:lnTo>
                  <a:lnTo>
                    <a:pt x="3291238" y="3291238"/>
                  </a:lnTo>
                  <a:lnTo>
                    <a:pt x="3291238" y="0"/>
                  </a:lnTo>
                  <a:close/>
                </a:path>
              </a:pathLst>
            </a:custGeom>
            <a:blipFill>
              <a:blip r:embed="rId4"/>
              <a:stretch>
                <a:fillRect l="0" t="0" r="0" b="0"/>
              </a:stretch>
            </a:blipFill>
          </p:spPr>
        </p:sp>
        <p:sp>
          <p:nvSpPr>
            <p:cNvPr name="Freeform 28" id="28"/>
            <p:cNvSpPr/>
            <p:nvPr/>
          </p:nvSpPr>
          <p:spPr>
            <a:xfrm flipH="false" flipV="false" rot="0">
              <a:off x="811993" y="3134722"/>
              <a:ext cx="6937018" cy="1055093"/>
            </a:xfrm>
            <a:custGeom>
              <a:avLst/>
              <a:gdLst/>
              <a:ahLst/>
              <a:cxnLst/>
              <a:rect r="r" b="b" t="t" l="l"/>
              <a:pathLst>
                <a:path h="1055093" w="6937018">
                  <a:moveTo>
                    <a:pt x="0" y="0"/>
                  </a:moveTo>
                  <a:lnTo>
                    <a:pt x="6937018" y="0"/>
                  </a:lnTo>
                  <a:lnTo>
                    <a:pt x="6937018" y="1055093"/>
                  </a:lnTo>
                  <a:lnTo>
                    <a:pt x="0" y="1055093"/>
                  </a:lnTo>
                  <a:lnTo>
                    <a:pt x="0" y="0"/>
                  </a:lnTo>
                  <a:close/>
                </a:path>
              </a:pathLst>
            </a:custGeom>
            <a:blipFill>
              <a:blip r:embed="rId5"/>
              <a:stretch>
                <a:fillRect l="-56325" t="-422261" r="-45513" b="-223299"/>
              </a:stretch>
            </a:blipFill>
          </p:spPr>
        </p:sp>
        <p:grpSp>
          <p:nvGrpSpPr>
            <p:cNvPr name="Group 29" id="29"/>
            <p:cNvGrpSpPr/>
            <p:nvPr/>
          </p:nvGrpSpPr>
          <p:grpSpPr>
            <a:xfrm rot="0">
              <a:off x="2446542" y="1590447"/>
              <a:ext cx="1351734" cy="1351734"/>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47625" cap="sq">
                <a:gradFill>
                  <a:gsLst>
                    <a:gs pos="0">
                      <a:srgbClr val="004AAD">
                        <a:alpha val="100000"/>
                      </a:srgbClr>
                    </a:gs>
                    <a:gs pos="100000">
                      <a:srgbClr val="CB6CE6">
                        <a:alpha val="100000"/>
                      </a:srgbClr>
                    </a:gs>
                  </a:gsLst>
                  <a:lin ang="0"/>
                </a:gradFill>
                <a:prstDash val="dash"/>
                <a:miter/>
              </a:ln>
            </p:spPr>
          </p:sp>
          <p:sp>
            <p:nvSpPr>
              <p:cNvPr name="TextBox 31" id="31"/>
              <p:cNvSpPr txBox="true"/>
              <p:nvPr/>
            </p:nvSpPr>
            <p:spPr>
              <a:xfrm>
                <a:off x="76200" y="28575"/>
                <a:ext cx="660400" cy="708025"/>
              </a:xfrm>
              <a:prstGeom prst="rect">
                <a:avLst/>
              </a:prstGeom>
            </p:spPr>
            <p:txBody>
              <a:bodyPr anchor="ctr" rtlCol="false" tIns="636251" lIns="636251" bIns="636251" rIns="636251"/>
              <a:lstStyle/>
              <a:p>
                <a:pPr algn="ctr">
                  <a:lnSpc>
                    <a:spcPts val="1960"/>
                  </a:lnSpc>
                </a:pPr>
              </a:p>
            </p:txBody>
          </p:sp>
        </p:grpSp>
        <p:sp>
          <p:nvSpPr>
            <p:cNvPr name="Freeform 32" id="32"/>
            <p:cNvSpPr/>
            <p:nvPr/>
          </p:nvSpPr>
          <p:spPr>
            <a:xfrm flipH="false" flipV="false" rot="0">
              <a:off x="2648220" y="1792125"/>
              <a:ext cx="948378" cy="948378"/>
            </a:xfrm>
            <a:custGeom>
              <a:avLst/>
              <a:gdLst/>
              <a:ahLst/>
              <a:cxnLst/>
              <a:rect r="r" b="b" t="t" l="l"/>
              <a:pathLst>
                <a:path h="948378" w="948378">
                  <a:moveTo>
                    <a:pt x="0" y="0"/>
                  </a:moveTo>
                  <a:lnTo>
                    <a:pt x="948378" y="0"/>
                  </a:lnTo>
                  <a:lnTo>
                    <a:pt x="948378" y="948378"/>
                  </a:lnTo>
                  <a:lnTo>
                    <a:pt x="0" y="948378"/>
                  </a:lnTo>
                  <a:lnTo>
                    <a:pt x="0" y="0"/>
                  </a:lnTo>
                  <a:close/>
                </a:path>
              </a:pathLst>
            </a:custGeom>
            <a:blipFill>
              <a:blip r:embed="rId11"/>
              <a:stretch>
                <a:fillRect l="0" t="0" r="0" b="0"/>
              </a:stretch>
            </a:blipFill>
          </p:spPr>
        </p:sp>
        <p:grpSp>
          <p:nvGrpSpPr>
            <p:cNvPr name="Group 33" id="33"/>
            <p:cNvGrpSpPr/>
            <p:nvPr/>
          </p:nvGrpSpPr>
          <p:grpSpPr>
            <a:xfrm rot="0">
              <a:off x="3597616" y="508986"/>
              <a:ext cx="1351734" cy="1351734"/>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47625" cap="sq">
                <a:gradFill>
                  <a:gsLst>
                    <a:gs pos="0">
                      <a:srgbClr val="004AAD">
                        <a:alpha val="100000"/>
                      </a:srgbClr>
                    </a:gs>
                    <a:gs pos="100000">
                      <a:srgbClr val="CB6CE6">
                        <a:alpha val="100000"/>
                      </a:srgbClr>
                    </a:gs>
                  </a:gsLst>
                  <a:lin ang="0"/>
                </a:gradFill>
                <a:prstDash val="dash"/>
                <a:miter/>
              </a:ln>
            </p:spPr>
          </p:sp>
          <p:sp>
            <p:nvSpPr>
              <p:cNvPr name="TextBox 35" id="35"/>
              <p:cNvSpPr txBox="true"/>
              <p:nvPr/>
            </p:nvSpPr>
            <p:spPr>
              <a:xfrm>
                <a:off x="76200" y="28575"/>
                <a:ext cx="660400" cy="708025"/>
              </a:xfrm>
              <a:prstGeom prst="rect">
                <a:avLst/>
              </a:prstGeom>
            </p:spPr>
            <p:txBody>
              <a:bodyPr anchor="ctr" rtlCol="false" tIns="636251" lIns="636251" bIns="636251" rIns="636251"/>
              <a:lstStyle/>
              <a:p>
                <a:pPr algn="ctr">
                  <a:lnSpc>
                    <a:spcPts val="1960"/>
                  </a:lnSpc>
                </a:pPr>
              </a:p>
            </p:txBody>
          </p:sp>
        </p:grpSp>
        <p:sp>
          <p:nvSpPr>
            <p:cNvPr name="Freeform 36" id="36"/>
            <p:cNvSpPr/>
            <p:nvPr/>
          </p:nvSpPr>
          <p:spPr>
            <a:xfrm flipH="false" flipV="false" rot="0">
              <a:off x="3844168" y="744275"/>
              <a:ext cx="858629" cy="858629"/>
            </a:xfrm>
            <a:custGeom>
              <a:avLst/>
              <a:gdLst/>
              <a:ahLst/>
              <a:cxnLst/>
              <a:rect r="r" b="b" t="t" l="l"/>
              <a:pathLst>
                <a:path h="858629" w="858629">
                  <a:moveTo>
                    <a:pt x="0" y="0"/>
                  </a:moveTo>
                  <a:lnTo>
                    <a:pt x="858630" y="0"/>
                  </a:lnTo>
                  <a:lnTo>
                    <a:pt x="858630" y="858630"/>
                  </a:lnTo>
                  <a:lnTo>
                    <a:pt x="0" y="858630"/>
                  </a:lnTo>
                  <a:lnTo>
                    <a:pt x="0" y="0"/>
                  </a:lnTo>
                  <a:close/>
                </a:path>
              </a:pathLst>
            </a:custGeom>
            <a:blipFill>
              <a:blip r:embed="rId12"/>
              <a:stretch>
                <a:fillRect l="0" t="0" r="0" b="0"/>
              </a:stretch>
            </a:blipFill>
          </p:spPr>
        </p:sp>
        <p:grpSp>
          <p:nvGrpSpPr>
            <p:cNvPr name="Group 37" id="37"/>
            <p:cNvGrpSpPr/>
            <p:nvPr/>
          </p:nvGrpSpPr>
          <p:grpSpPr>
            <a:xfrm rot="0">
              <a:off x="5195499" y="532597"/>
              <a:ext cx="1351734" cy="1351734"/>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47625" cap="sq">
                <a:gradFill>
                  <a:gsLst>
                    <a:gs pos="0">
                      <a:srgbClr val="004AAD">
                        <a:alpha val="100000"/>
                      </a:srgbClr>
                    </a:gs>
                    <a:gs pos="100000">
                      <a:srgbClr val="CB6CE6">
                        <a:alpha val="100000"/>
                      </a:srgbClr>
                    </a:gs>
                  </a:gsLst>
                  <a:lin ang="0"/>
                </a:gradFill>
                <a:prstDash val="dash"/>
                <a:miter/>
              </a:ln>
            </p:spPr>
          </p:sp>
          <p:sp>
            <p:nvSpPr>
              <p:cNvPr name="TextBox 39" id="39"/>
              <p:cNvSpPr txBox="true"/>
              <p:nvPr/>
            </p:nvSpPr>
            <p:spPr>
              <a:xfrm>
                <a:off x="76200" y="28575"/>
                <a:ext cx="660400" cy="708025"/>
              </a:xfrm>
              <a:prstGeom prst="rect">
                <a:avLst/>
              </a:prstGeom>
            </p:spPr>
            <p:txBody>
              <a:bodyPr anchor="ctr" rtlCol="false" tIns="636251" lIns="636251" bIns="636251" rIns="636251"/>
              <a:lstStyle/>
              <a:p>
                <a:pPr algn="ctr">
                  <a:lnSpc>
                    <a:spcPts val="1960"/>
                  </a:lnSpc>
                </a:pPr>
              </a:p>
            </p:txBody>
          </p:sp>
        </p:grpSp>
        <p:sp>
          <p:nvSpPr>
            <p:cNvPr name="Freeform 40" id="40"/>
            <p:cNvSpPr/>
            <p:nvPr/>
          </p:nvSpPr>
          <p:spPr>
            <a:xfrm flipH="false" flipV="false" rot="0">
              <a:off x="5459419" y="738109"/>
              <a:ext cx="907334" cy="907334"/>
            </a:xfrm>
            <a:custGeom>
              <a:avLst/>
              <a:gdLst/>
              <a:ahLst/>
              <a:cxnLst/>
              <a:rect r="r" b="b" t="t" l="l"/>
              <a:pathLst>
                <a:path h="907334" w="907334">
                  <a:moveTo>
                    <a:pt x="0" y="0"/>
                  </a:moveTo>
                  <a:lnTo>
                    <a:pt x="907335" y="0"/>
                  </a:lnTo>
                  <a:lnTo>
                    <a:pt x="907335" y="907335"/>
                  </a:lnTo>
                  <a:lnTo>
                    <a:pt x="0" y="907335"/>
                  </a:lnTo>
                  <a:lnTo>
                    <a:pt x="0" y="0"/>
                  </a:lnTo>
                  <a:close/>
                </a:path>
              </a:pathLst>
            </a:custGeom>
            <a:blipFill>
              <a:blip r:embed="rId13"/>
              <a:stretch>
                <a:fillRect l="0" t="0" r="0" b="0"/>
              </a:stretch>
            </a:blipFill>
          </p:spPr>
        </p:sp>
        <p:grpSp>
          <p:nvGrpSpPr>
            <p:cNvPr name="Group 41" id="41"/>
            <p:cNvGrpSpPr/>
            <p:nvPr/>
          </p:nvGrpSpPr>
          <p:grpSpPr>
            <a:xfrm rot="0">
              <a:off x="6267397" y="1659043"/>
              <a:ext cx="1351734" cy="1351734"/>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47625" cap="sq">
                <a:gradFill>
                  <a:gsLst>
                    <a:gs pos="0">
                      <a:srgbClr val="004AAD">
                        <a:alpha val="100000"/>
                      </a:srgbClr>
                    </a:gs>
                    <a:gs pos="100000">
                      <a:srgbClr val="CB6CE6">
                        <a:alpha val="100000"/>
                      </a:srgbClr>
                    </a:gs>
                  </a:gsLst>
                  <a:lin ang="0"/>
                </a:gradFill>
                <a:prstDash val="dash"/>
                <a:miter/>
              </a:ln>
            </p:spPr>
          </p:sp>
          <p:sp>
            <p:nvSpPr>
              <p:cNvPr name="TextBox 43" id="43"/>
              <p:cNvSpPr txBox="true"/>
              <p:nvPr/>
            </p:nvSpPr>
            <p:spPr>
              <a:xfrm>
                <a:off x="76200" y="28575"/>
                <a:ext cx="660400" cy="708025"/>
              </a:xfrm>
              <a:prstGeom prst="rect">
                <a:avLst/>
              </a:prstGeom>
            </p:spPr>
            <p:txBody>
              <a:bodyPr anchor="ctr" rtlCol="false" tIns="636251" lIns="636251" bIns="636251" rIns="636251"/>
              <a:lstStyle/>
              <a:p>
                <a:pPr algn="ctr">
                  <a:lnSpc>
                    <a:spcPts val="1960"/>
                  </a:lnSpc>
                </a:pPr>
              </a:p>
            </p:txBody>
          </p:sp>
        </p:grpSp>
        <p:sp>
          <p:nvSpPr>
            <p:cNvPr name="Freeform 44" id="44"/>
            <p:cNvSpPr/>
            <p:nvPr/>
          </p:nvSpPr>
          <p:spPr>
            <a:xfrm flipH="false" flipV="false" rot="0">
              <a:off x="6452052" y="1843697"/>
              <a:ext cx="982424" cy="982424"/>
            </a:xfrm>
            <a:custGeom>
              <a:avLst/>
              <a:gdLst/>
              <a:ahLst/>
              <a:cxnLst/>
              <a:rect r="r" b="b" t="t" l="l"/>
              <a:pathLst>
                <a:path h="982424" w="982424">
                  <a:moveTo>
                    <a:pt x="0" y="0"/>
                  </a:moveTo>
                  <a:lnTo>
                    <a:pt x="982424" y="0"/>
                  </a:lnTo>
                  <a:lnTo>
                    <a:pt x="982424" y="982425"/>
                  </a:lnTo>
                  <a:lnTo>
                    <a:pt x="0" y="982425"/>
                  </a:lnTo>
                  <a:lnTo>
                    <a:pt x="0" y="0"/>
                  </a:lnTo>
                  <a:close/>
                </a:path>
              </a:pathLst>
            </a:custGeom>
            <a:blipFill>
              <a:blip r:embed="rId14"/>
              <a:stretch>
                <a:fillRect l="0" t="0" r="0" b="0"/>
              </a:stretch>
            </a:blipFill>
          </p:spPr>
        </p:sp>
        <p:sp>
          <p:nvSpPr>
            <p:cNvPr name="TextBox 45" id="45"/>
            <p:cNvSpPr txBox="true"/>
            <p:nvPr/>
          </p:nvSpPr>
          <p:spPr>
            <a:xfrm rot="0">
              <a:off x="1073339" y="3311819"/>
              <a:ext cx="6414326" cy="700899"/>
            </a:xfrm>
            <a:prstGeom prst="rect">
              <a:avLst/>
            </a:prstGeom>
          </p:spPr>
          <p:txBody>
            <a:bodyPr anchor="t" rtlCol="false" tIns="0" lIns="0" bIns="0" rIns="0">
              <a:spAutoFit/>
            </a:bodyPr>
            <a:lstStyle/>
            <a:p>
              <a:pPr algn="l">
                <a:lnSpc>
                  <a:spcPts val="1379"/>
                </a:lnSpc>
              </a:pPr>
              <a:r>
                <a:rPr lang="en-US" sz="1149">
                  <a:solidFill>
                    <a:srgbClr val="0C0F15"/>
                  </a:solidFill>
                  <a:latin typeface="Arvo"/>
                  <a:ea typeface="Arvo"/>
                  <a:cs typeface="Arvo"/>
                  <a:sym typeface="Arvo"/>
                </a:rPr>
                <a:t>It  can be turned into several useful products, such as carbonated drinks, stronger concrete for building, and even plastic items. </a:t>
              </a:r>
            </a:p>
            <a:p>
              <a:pPr algn="l">
                <a:lnSpc>
                  <a:spcPts val="1379"/>
                </a:lnSpc>
              </a:pPr>
              <a:r>
                <a:rPr lang="en-US" sz="1149">
                  <a:solidFill>
                    <a:srgbClr val="0C0F15"/>
                  </a:solidFill>
                  <a:latin typeface="Arvo"/>
                  <a:ea typeface="Arvo"/>
                  <a:cs typeface="Arvo"/>
                  <a:sym typeface="Arvo"/>
                </a:rPr>
                <a:t>It can also be transformed into synthetic fuels.</a:t>
              </a:r>
            </a:p>
          </p:txBody>
        </p:sp>
        <p:grpSp>
          <p:nvGrpSpPr>
            <p:cNvPr name="Group 46" id="46"/>
            <p:cNvGrpSpPr/>
            <p:nvPr/>
          </p:nvGrpSpPr>
          <p:grpSpPr>
            <a:xfrm rot="0">
              <a:off x="7852268" y="108031"/>
              <a:ext cx="325342" cy="325342"/>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8" id="48"/>
              <p:cNvSpPr txBox="true"/>
              <p:nvPr/>
            </p:nvSpPr>
            <p:spPr>
              <a:xfrm>
                <a:off x="76200" y="104775"/>
                <a:ext cx="660400" cy="631825"/>
              </a:xfrm>
              <a:prstGeom prst="rect">
                <a:avLst/>
              </a:prstGeom>
            </p:spPr>
            <p:txBody>
              <a:bodyPr anchor="ctr" rtlCol="false" tIns="50800" lIns="50800" bIns="50800" rIns="50800"/>
              <a:lstStyle/>
              <a:p>
                <a:pPr algn="ctr">
                  <a:lnSpc>
                    <a:spcPts val="1920"/>
                  </a:lnSpc>
                </a:pPr>
              </a:p>
            </p:txBody>
          </p:sp>
        </p:grpSp>
        <p:sp>
          <p:nvSpPr>
            <p:cNvPr name="Freeform 49" id="49"/>
            <p:cNvSpPr/>
            <p:nvPr/>
          </p:nvSpPr>
          <p:spPr>
            <a:xfrm flipH="false" flipV="false" rot="0">
              <a:off x="7835062" y="90825"/>
              <a:ext cx="359754" cy="359754"/>
            </a:xfrm>
            <a:custGeom>
              <a:avLst/>
              <a:gdLst/>
              <a:ahLst/>
              <a:cxnLst/>
              <a:rect r="r" b="b" t="t" l="l"/>
              <a:pathLst>
                <a:path h="359754" w="359754">
                  <a:moveTo>
                    <a:pt x="0" y="0"/>
                  </a:moveTo>
                  <a:lnTo>
                    <a:pt x="359754" y="0"/>
                  </a:lnTo>
                  <a:lnTo>
                    <a:pt x="359754" y="359753"/>
                  </a:lnTo>
                  <a:lnTo>
                    <a:pt x="0" y="359753"/>
                  </a:lnTo>
                  <a:lnTo>
                    <a:pt x="0" y="0"/>
                  </a:lnTo>
                  <a:close/>
                </a:path>
              </a:pathLst>
            </a:custGeom>
            <a:blipFill>
              <a:blip r:embed="rId7"/>
              <a:stretch>
                <a:fillRect l="0" t="0" r="0" b="0"/>
              </a:stretch>
            </a:blipFill>
          </p:spPr>
        </p:sp>
      </p:grpSp>
      <p:grpSp>
        <p:nvGrpSpPr>
          <p:cNvPr name="Group 50" id="50"/>
          <p:cNvGrpSpPr/>
          <p:nvPr/>
        </p:nvGrpSpPr>
        <p:grpSpPr>
          <a:xfrm rot="0">
            <a:off x="9576780" y="6017874"/>
            <a:ext cx="6384634" cy="3379336"/>
            <a:chOff x="0" y="0"/>
            <a:chExt cx="8512846" cy="4505781"/>
          </a:xfrm>
        </p:grpSpPr>
        <p:sp>
          <p:nvSpPr>
            <p:cNvPr name="Freeform 51" id="51"/>
            <p:cNvSpPr/>
            <p:nvPr/>
          </p:nvSpPr>
          <p:spPr>
            <a:xfrm flipH="true" flipV="false" rot="0">
              <a:off x="0" y="0"/>
              <a:ext cx="7995471" cy="4497452"/>
            </a:xfrm>
            <a:custGeom>
              <a:avLst/>
              <a:gdLst/>
              <a:ahLst/>
              <a:cxnLst/>
              <a:rect r="r" b="b" t="t" l="l"/>
              <a:pathLst>
                <a:path h="4497452" w="7995471">
                  <a:moveTo>
                    <a:pt x="7995471" y="0"/>
                  </a:moveTo>
                  <a:lnTo>
                    <a:pt x="0" y="0"/>
                  </a:lnTo>
                  <a:lnTo>
                    <a:pt x="0" y="4497452"/>
                  </a:lnTo>
                  <a:lnTo>
                    <a:pt x="7995471" y="4497452"/>
                  </a:lnTo>
                  <a:lnTo>
                    <a:pt x="7995471" y="0"/>
                  </a:lnTo>
                  <a:close/>
                </a:path>
              </a:pathLst>
            </a:custGeom>
            <a:blipFill>
              <a:blip r:embed="rId10">
                <a:alphaModFix amt="88000"/>
              </a:blip>
              <a:stretch>
                <a:fillRect l="-28500" t="0" r="-20013" b="0"/>
              </a:stretch>
            </a:blipFill>
          </p:spPr>
        </p:sp>
        <p:sp>
          <p:nvSpPr>
            <p:cNvPr name="Freeform 52" id="52"/>
            <p:cNvSpPr/>
            <p:nvPr/>
          </p:nvSpPr>
          <p:spPr>
            <a:xfrm flipH="false" flipV="false" rot="0">
              <a:off x="5227691" y="1220626"/>
              <a:ext cx="3285155" cy="3285155"/>
            </a:xfrm>
            <a:custGeom>
              <a:avLst/>
              <a:gdLst/>
              <a:ahLst/>
              <a:cxnLst/>
              <a:rect r="r" b="b" t="t" l="l"/>
              <a:pathLst>
                <a:path h="3285155" w="3285155">
                  <a:moveTo>
                    <a:pt x="0" y="0"/>
                  </a:moveTo>
                  <a:lnTo>
                    <a:pt x="3285155" y="0"/>
                  </a:lnTo>
                  <a:lnTo>
                    <a:pt x="3285155" y="3285155"/>
                  </a:lnTo>
                  <a:lnTo>
                    <a:pt x="0" y="3285155"/>
                  </a:lnTo>
                  <a:lnTo>
                    <a:pt x="0" y="0"/>
                  </a:lnTo>
                  <a:close/>
                </a:path>
              </a:pathLst>
            </a:custGeom>
            <a:blipFill>
              <a:blip r:embed="rId4"/>
              <a:stretch>
                <a:fillRect l="0" t="0" r="0" b="0"/>
              </a:stretch>
            </a:blipFill>
          </p:spPr>
        </p:sp>
        <p:sp>
          <p:nvSpPr>
            <p:cNvPr name="Freeform 53" id="53"/>
            <p:cNvSpPr/>
            <p:nvPr/>
          </p:nvSpPr>
          <p:spPr>
            <a:xfrm flipH="false" flipV="false" rot="0">
              <a:off x="535638" y="3128928"/>
              <a:ext cx="6924195" cy="1053143"/>
            </a:xfrm>
            <a:custGeom>
              <a:avLst/>
              <a:gdLst/>
              <a:ahLst/>
              <a:cxnLst/>
              <a:rect r="r" b="b" t="t" l="l"/>
              <a:pathLst>
                <a:path h="1053143" w="6924195">
                  <a:moveTo>
                    <a:pt x="0" y="0"/>
                  </a:moveTo>
                  <a:lnTo>
                    <a:pt x="6924195" y="0"/>
                  </a:lnTo>
                  <a:lnTo>
                    <a:pt x="6924195" y="1053143"/>
                  </a:lnTo>
                  <a:lnTo>
                    <a:pt x="0" y="1053143"/>
                  </a:lnTo>
                  <a:lnTo>
                    <a:pt x="0" y="0"/>
                  </a:lnTo>
                  <a:close/>
                </a:path>
              </a:pathLst>
            </a:custGeom>
            <a:blipFill>
              <a:blip r:embed="rId5"/>
              <a:stretch>
                <a:fillRect l="-56325" t="-422261" r="-45513" b="-223299"/>
              </a:stretch>
            </a:blipFill>
          </p:spPr>
        </p:sp>
        <p:grpSp>
          <p:nvGrpSpPr>
            <p:cNvPr name="Group 54" id="54"/>
            <p:cNvGrpSpPr/>
            <p:nvPr/>
          </p:nvGrpSpPr>
          <p:grpSpPr>
            <a:xfrm rot="0">
              <a:off x="944958" y="1735216"/>
              <a:ext cx="2298101" cy="1285424"/>
              <a:chOff x="0" y="0"/>
              <a:chExt cx="1453136" cy="812800"/>
            </a:xfrm>
          </p:grpSpPr>
          <p:sp>
            <p:nvSpPr>
              <p:cNvPr name="Freeform 55" id="55"/>
              <p:cNvSpPr/>
              <p:nvPr/>
            </p:nvSpPr>
            <p:spPr>
              <a:xfrm flipH="false" flipV="false" rot="0">
                <a:off x="0" y="0"/>
                <a:ext cx="1453136" cy="812800"/>
              </a:xfrm>
              <a:custGeom>
                <a:avLst/>
                <a:gdLst/>
                <a:ahLst/>
                <a:cxnLst/>
                <a:rect r="r" b="b" t="t" l="l"/>
                <a:pathLst>
                  <a:path h="812800" w="1453136">
                    <a:moveTo>
                      <a:pt x="4704" y="0"/>
                    </a:moveTo>
                    <a:lnTo>
                      <a:pt x="1448433" y="0"/>
                    </a:lnTo>
                    <a:cubicBezTo>
                      <a:pt x="1451030" y="0"/>
                      <a:pt x="1453136" y="2106"/>
                      <a:pt x="1453136" y="4704"/>
                    </a:cubicBezTo>
                    <a:lnTo>
                      <a:pt x="1453136" y="808096"/>
                    </a:lnTo>
                    <a:cubicBezTo>
                      <a:pt x="1453136" y="809344"/>
                      <a:pt x="1452641" y="810540"/>
                      <a:pt x="1451759" y="811422"/>
                    </a:cubicBezTo>
                    <a:cubicBezTo>
                      <a:pt x="1450876" y="812304"/>
                      <a:pt x="1449680" y="812800"/>
                      <a:pt x="1448433" y="812800"/>
                    </a:cubicBezTo>
                    <a:lnTo>
                      <a:pt x="4704" y="812800"/>
                    </a:lnTo>
                    <a:cubicBezTo>
                      <a:pt x="3456" y="812800"/>
                      <a:pt x="2260" y="812304"/>
                      <a:pt x="1378" y="811422"/>
                    </a:cubicBezTo>
                    <a:cubicBezTo>
                      <a:pt x="496" y="810540"/>
                      <a:pt x="0" y="809344"/>
                      <a:pt x="0" y="808096"/>
                    </a:cubicBezTo>
                    <a:lnTo>
                      <a:pt x="0" y="4704"/>
                    </a:lnTo>
                    <a:cubicBezTo>
                      <a:pt x="0" y="3456"/>
                      <a:pt x="496" y="2260"/>
                      <a:pt x="1378" y="1378"/>
                    </a:cubicBezTo>
                    <a:cubicBezTo>
                      <a:pt x="2260" y="496"/>
                      <a:pt x="3456" y="0"/>
                      <a:pt x="4704" y="0"/>
                    </a:cubicBezTo>
                    <a:close/>
                  </a:path>
                </a:pathLst>
              </a:custGeom>
              <a:blipFill>
                <a:blip r:embed="rId15"/>
                <a:stretch>
                  <a:fillRect l="0" t="-15012" r="-29295" b="-15012"/>
                </a:stretch>
              </a:blipFill>
              <a:ln w="47625" cap="rnd">
                <a:gradFill>
                  <a:gsLst>
                    <a:gs pos="0">
                      <a:srgbClr val="004AAD">
                        <a:alpha val="100000"/>
                      </a:srgbClr>
                    </a:gs>
                    <a:gs pos="100000">
                      <a:srgbClr val="CB6CE6">
                        <a:alpha val="100000"/>
                      </a:srgbClr>
                    </a:gs>
                  </a:gsLst>
                  <a:lin ang="0"/>
                </a:gradFill>
                <a:prstDash val="dash"/>
                <a:round/>
              </a:ln>
            </p:spPr>
          </p:sp>
        </p:grpSp>
        <p:grpSp>
          <p:nvGrpSpPr>
            <p:cNvPr name="Group 56" id="56"/>
            <p:cNvGrpSpPr/>
            <p:nvPr/>
          </p:nvGrpSpPr>
          <p:grpSpPr>
            <a:xfrm rot="0">
              <a:off x="2131805" y="370654"/>
              <a:ext cx="2298101" cy="1285424"/>
              <a:chOff x="0" y="0"/>
              <a:chExt cx="1453136" cy="812800"/>
            </a:xfrm>
          </p:grpSpPr>
          <p:sp>
            <p:nvSpPr>
              <p:cNvPr name="Freeform 57" id="57"/>
              <p:cNvSpPr/>
              <p:nvPr/>
            </p:nvSpPr>
            <p:spPr>
              <a:xfrm flipH="false" flipV="false" rot="0">
                <a:off x="0" y="0"/>
                <a:ext cx="1453136" cy="812800"/>
              </a:xfrm>
              <a:custGeom>
                <a:avLst/>
                <a:gdLst/>
                <a:ahLst/>
                <a:cxnLst/>
                <a:rect r="r" b="b" t="t" l="l"/>
                <a:pathLst>
                  <a:path h="812800" w="1453136">
                    <a:moveTo>
                      <a:pt x="4704" y="0"/>
                    </a:moveTo>
                    <a:lnTo>
                      <a:pt x="1448433" y="0"/>
                    </a:lnTo>
                    <a:cubicBezTo>
                      <a:pt x="1451030" y="0"/>
                      <a:pt x="1453136" y="2106"/>
                      <a:pt x="1453136" y="4704"/>
                    </a:cubicBezTo>
                    <a:lnTo>
                      <a:pt x="1453136" y="808096"/>
                    </a:lnTo>
                    <a:cubicBezTo>
                      <a:pt x="1453136" y="809344"/>
                      <a:pt x="1452641" y="810540"/>
                      <a:pt x="1451759" y="811422"/>
                    </a:cubicBezTo>
                    <a:cubicBezTo>
                      <a:pt x="1450876" y="812304"/>
                      <a:pt x="1449680" y="812800"/>
                      <a:pt x="1448433" y="812800"/>
                    </a:cubicBezTo>
                    <a:lnTo>
                      <a:pt x="4704" y="812800"/>
                    </a:lnTo>
                    <a:cubicBezTo>
                      <a:pt x="3456" y="812800"/>
                      <a:pt x="2260" y="812304"/>
                      <a:pt x="1378" y="811422"/>
                    </a:cubicBezTo>
                    <a:cubicBezTo>
                      <a:pt x="496" y="810540"/>
                      <a:pt x="0" y="809344"/>
                      <a:pt x="0" y="808096"/>
                    </a:cubicBezTo>
                    <a:lnTo>
                      <a:pt x="0" y="4704"/>
                    </a:lnTo>
                    <a:cubicBezTo>
                      <a:pt x="0" y="3456"/>
                      <a:pt x="496" y="2260"/>
                      <a:pt x="1378" y="1378"/>
                    </a:cubicBezTo>
                    <a:cubicBezTo>
                      <a:pt x="2260" y="496"/>
                      <a:pt x="3456" y="0"/>
                      <a:pt x="4704" y="0"/>
                    </a:cubicBezTo>
                    <a:close/>
                  </a:path>
                </a:pathLst>
              </a:custGeom>
              <a:blipFill>
                <a:blip r:embed="rId16"/>
                <a:stretch>
                  <a:fillRect l="0" t="-8137" r="0" b="-11199"/>
                </a:stretch>
              </a:blipFill>
              <a:ln w="38100" cap="rnd">
                <a:gradFill>
                  <a:gsLst>
                    <a:gs pos="0">
                      <a:srgbClr val="004AAD">
                        <a:alpha val="100000"/>
                      </a:srgbClr>
                    </a:gs>
                    <a:gs pos="100000">
                      <a:srgbClr val="CB6CE6">
                        <a:alpha val="100000"/>
                      </a:srgbClr>
                    </a:gs>
                  </a:gsLst>
                  <a:lin ang="0"/>
                </a:gradFill>
                <a:prstDash val="dash"/>
                <a:round/>
              </a:ln>
            </p:spPr>
          </p:sp>
        </p:grpSp>
        <p:grpSp>
          <p:nvGrpSpPr>
            <p:cNvPr name="Group 58" id="58"/>
            <p:cNvGrpSpPr/>
            <p:nvPr/>
          </p:nvGrpSpPr>
          <p:grpSpPr>
            <a:xfrm rot="0">
              <a:off x="3322050" y="1735216"/>
              <a:ext cx="2298101" cy="1285424"/>
              <a:chOff x="0" y="0"/>
              <a:chExt cx="1453136" cy="812800"/>
            </a:xfrm>
          </p:grpSpPr>
          <p:sp>
            <p:nvSpPr>
              <p:cNvPr name="Freeform 59" id="59"/>
              <p:cNvSpPr/>
              <p:nvPr/>
            </p:nvSpPr>
            <p:spPr>
              <a:xfrm flipH="false" flipV="false" rot="0">
                <a:off x="0" y="0"/>
                <a:ext cx="1453136" cy="812800"/>
              </a:xfrm>
              <a:custGeom>
                <a:avLst/>
                <a:gdLst/>
                <a:ahLst/>
                <a:cxnLst/>
                <a:rect r="r" b="b" t="t" l="l"/>
                <a:pathLst>
                  <a:path h="812800" w="1453136">
                    <a:moveTo>
                      <a:pt x="4704" y="0"/>
                    </a:moveTo>
                    <a:lnTo>
                      <a:pt x="1448433" y="0"/>
                    </a:lnTo>
                    <a:cubicBezTo>
                      <a:pt x="1451030" y="0"/>
                      <a:pt x="1453136" y="2106"/>
                      <a:pt x="1453136" y="4704"/>
                    </a:cubicBezTo>
                    <a:lnTo>
                      <a:pt x="1453136" y="808096"/>
                    </a:lnTo>
                    <a:cubicBezTo>
                      <a:pt x="1453136" y="809344"/>
                      <a:pt x="1452641" y="810540"/>
                      <a:pt x="1451759" y="811422"/>
                    </a:cubicBezTo>
                    <a:cubicBezTo>
                      <a:pt x="1450876" y="812304"/>
                      <a:pt x="1449680" y="812800"/>
                      <a:pt x="1448433" y="812800"/>
                    </a:cubicBezTo>
                    <a:lnTo>
                      <a:pt x="4704" y="812800"/>
                    </a:lnTo>
                    <a:cubicBezTo>
                      <a:pt x="3456" y="812800"/>
                      <a:pt x="2260" y="812304"/>
                      <a:pt x="1378" y="811422"/>
                    </a:cubicBezTo>
                    <a:cubicBezTo>
                      <a:pt x="496" y="810540"/>
                      <a:pt x="0" y="809344"/>
                      <a:pt x="0" y="808096"/>
                    </a:cubicBezTo>
                    <a:lnTo>
                      <a:pt x="0" y="4704"/>
                    </a:lnTo>
                    <a:cubicBezTo>
                      <a:pt x="0" y="3456"/>
                      <a:pt x="496" y="2260"/>
                      <a:pt x="1378" y="1378"/>
                    </a:cubicBezTo>
                    <a:cubicBezTo>
                      <a:pt x="2260" y="496"/>
                      <a:pt x="3456" y="0"/>
                      <a:pt x="4704" y="0"/>
                    </a:cubicBezTo>
                    <a:close/>
                  </a:path>
                </a:pathLst>
              </a:custGeom>
              <a:blipFill>
                <a:blip r:embed="rId17"/>
                <a:stretch>
                  <a:fillRect l="0" t="0" r="0" b="-14196"/>
                </a:stretch>
              </a:blipFill>
              <a:ln w="47625" cap="rnd">
                <a:gradFill>
                  <a:gsLst>
                    <a:gs pos="0">
                      <a:srgbClr val="004AAD">
                        <a:alpha val="100000"/>
                      </a:srgbClr>
                    </a:gs>
                    <a:gs pos="100000">
                      <a:srgbClr val="CB6CE6">
                        <a:alpha val="100000"/>
                      </a:srgbClr>
                    </a:gs>
                  </a:gsLst>
                  <a:lin ang="0"/>
                </a:gradFill>
                <a:prstDash val="dash"/>
                <a:round/>
              </a:ln>
            </p:spPr>
          </p:sp>
        </p:grpSp>
        <p:sp>
          <p:nvSpPr>
            <p:cNvPr name="TextBox 60" id="60"/>
            <p:cNvSpPr txBox="true"/>
            <p:nvPr/>
          </p:nvSpPr>
          <p:spPr>
            <a:xfrm rot="0">
              <a:off x="573117" y="3305697"/>
              <a:ext cx="6663332" cy="699604"/>
            </a:xfrm>
            <a:prstGeom prst="rect">
              <a:avLst/>
            </a:prstGeom>
          </p:spPr>
          <p:txBody>
            <a:bodyPr anchor="t" rtlCol="false" tIns="0" lIns="0" bIns="0" rIns="0">
              <a:spAutoFit/>
            </a:bodyPr>
            <a:lstStyle/>
            <a:p>
              <a:pPr algn="r">
                <a:lnSpc>
                  <a:spcPts val="1377"/>
                </a:lnSpc>
              </a:pPr>
              <a:r>
                <a:rPr lang="en-US" sz="1147">
                  <a:solidFill>
                    <a:srgbClr val="0C0F15"/>
                  </a:solidFill>
                  <a:latin typeface="Arvo"/>
                  <a:ea typeface="Arvo"/>
                  <a:cs typeface="Arvo"/>
                  <a:sym typeface="Arvo"/>
                </a:rPr>
                <a:t>Yes, of course. Synthetic fuels also known as e-fuels, made by combining CO2 with hydrogen. This type of fuels, create a cleaner alternative to traditional fuels. </a:t>
              </a:r>
            </a:p>
          </p:txBody>
        </p:sp>
        <p:grpSp>
          <p:nvGrpSpPr>
            <p:cNvPr name="Group 61" id="61"/>
            <p:cNvGrpSpPr/>
            <p:nvPr/>
          </p:nvGrpSpPr>
          <p:grpSpPr>
            <a:xfrm rot="0">
              <a:off x="7562900" y="107831"/>
              <a:ext cx="324740" cy="324740"/>
              <a:chOff x="0" y="0"/>
              <a:chExt cx="812800" cy="812800"/>
            </a:xfrm>
          </p:grpSpPr>
          <p:sp>
            <p:nvSpPr>
              <p:cNvPr name="Freeform 62" id="6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63" id="63"/>
              <p:cNvSpPr txBox="true"/>
              <p:nvPr/>
            </p:nvSpPr>
            <p:spPr>
              <a:xfrm>
                <a:off x="76200" y="104775"/>
                <a:ext cx="660400" cy="631825"/>
              </a:xfrm>
              <a:prstGeom prst="rect">
                <a:avLst/>
              </a:prstGeom>
            </p:spPr>
            <p:txBody>
              <a:bodyPr anchor="ctr" rtlCol="false" tIns="50800" lIns="50800" bIns="50800" rIns="50800"/>
              <a:lstStyle/>
              <a:p>
                <a:pPr algn="ctr">
                  <a:lnSpc>
                    <a:spcPts val="1919"/>
                  </a:lnSpc>
                </a:pPr>
              </a:p>
            </p:txBody>
          </p:sp>
        </p:grpSp>
        <p:sp>
          <p:nvSpPr>
            <p:cNvPr name="Freeform 64" id="64"/>
            <p:cNvSpPr/>
            <p:nvPr/>
          </p:nvSpPr>
          <p:spPr>
            <a:xfrm flipH="false" flipV="false" rot="0">
              <a:off x="7545726" y="90657"/>
              <a:ext cx="359089" cy="359089"/>
            </a:xfrm>
            <a:custGeom>
              <a:avLst/>
              <a:gdLst/>
              <a:ahLst/>
              <a:cxnLst/>
              <a:rect r="r" b="b" t="t" l="l"/>
              <a:pathLst>
                <a:path h="359089" w="359089">
                  <a:moveTo>
                    <a:pt x="0" y="0"/>
                  </a:moveTo>
                  <a:lnTo>
                    <a:pt x="359088" y="0"/>
                  </a:lnTo>
                  <a:lnTo>
                    <a:pt x="359088" y="359088"/>
                  </a:lnTo>
                  <a:lnTo>
                    <a:pt x="0" y="359088"/>
                  </a:lnTo>
                  <a:lnTo>
                    <a:pt x="0" y="0"/>
                  </a:lnTo>
                  <a:close/>
                </a:path>
              </a:pathLst>
            </a:custGeom>
            <a:blipFill>
              <a:blip r:embed="rId7"/>
              <a:stretch>
                <a:fillRect l="0" t="0" r="0" b="0"/>
              </a:stretch>
            </a:blipFill>
          </p:spPr>
        </p:sp>
      </p:grpSp>
      <p:sp>
        <p:nvSpPr>
          <p:cNvPr name="TextBox 65" id="65"/>
          <p:cNvSpPr txBox="true"/>
          <p:nvPr/>
        </p:nvSpPr>
        <p:spPr>
          <a:xfrm rot="0">
            <a:off x="4327723" y="31027"/>
            <a:ext cx="9632553" cy="1566544"/>
          </a:xfrm>
          <a:prstGeom prst="rect">
            <a:avLst/>
          </a:prstGeom>
        </p:spPr>
        <p:txBody>
          <a:bodyPr anchor="t" rtlCol="false" tIns="0" lIns="0" bIns="0" rIns="0">
            <a:spAutoFit/>
          </a:bodyPr>
          <a:lstStyle/>
          <a:p>
            <a:pPr algn="ctr">
              <a:lnSpc>
                <a:spcPts val="12880"/>
              </a:lnSpc>
            </a:pPr>
            <a:r>
              <a:rPr lang="en-US" sz="9200" b="true">
                <a:solidFill>
                  <a:srgbClr val="FFFFFF"/>
                </a:solidFill>
                <a:latin typeface="Canva Sans Bold"/>
                <a:ea typeface="Canva Sans Bold"/>
                <a:cs typeface="Canva Sans Bold"/>
                <a:sym typeface="Canva Sans Bold"/>
              </a:rPr>
              <a:t>CONVERSATION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000" r="0" b="-4000"/>
            </a:stretch>
          </a:blipFill>
        </p:spPr>
      </p:sp>
      <p:grpSp>
        <p:nvGrpSpPr>
          <p:cNvPr name="Group 3" id="3"/>
          <p:cNvGrpSpPr/>
          <p:nvPr/>
        </p:nvGrpSpPr>
        <p:grpSpPr>
          <a:xfrm rot="0">
            <a:off x="1900290" y="1695450"/>
            <a:ext cx="14487421" cy="7943850"/>
            <a:chOff x="0" y="0"/>
            <a:chExt cx="3815617" cy="2092207"/>
          </a:xfrm>
        </p:grpSpPr>
        <p:sp>
          <p:nvSpPr>
            <p:cNvPr name="Freeform 4" id="4"/>
            <p:cNvSpPr/>
            <p:nvPr/>
          </p:nvSpPr>
          <p:spPr>
            <a:xfrm flipH="false" flipV="false" rot="0">
              <a:off x="0" y="0"/>
              <a:ext cx="3815617" cy="2092207"/>
            </a:xfrm>
            <a:custGeom>
              <a:avLst/>
              <a:gdLst/>
              <a:ahLst/>
              <a:cxnLst/>
              <a:rect r="r" b="b" t="t" l="l"/>
              <a:pathLst>
                <a:path h="2092207" w="3815617">
                  <a:moveTo>
                    <a:pt x="27254" y="0"/>
                  </a:moveTo>
                  <a:lnTo>
                    <a:pt x="3788363" y="0"/>
                  </a:lnTo>
                  <a:cubicBezTo>
                    <a:pt x="3795592" y="0"/>
                    <a:pt x="3802524" y="2871"/>
                    <a:pt x="3807635" y="7982"/>
                  </a:cubicBezTo>
                  <a:cubicBezTo>
                    <a:pt x="3812746" y="13094"/>
                    <a:pt x="3815617" y="20026"/>
                    <a:pt x="3815617" y="27254"/>
                  </a:cubicBezTo>
                  <a:lnTo>
                    <a:pt x="3815617" y="2064954"/>
                  </a:lnTo>
                  <a:cubicBezTo>
                    <a:pt x="3815617" y="2072182"/>
                    <a:pt x="3812746" y="2079114"/>
                    <a:pt x="3807635" y="2084225"/>
                  </a:cubicBezTo>
                  <a:cubicBezTo>
                    <a:pt x="3802524" y="2089336"/>
                    <a:pt x="3795592" y="2092207"/>
                    <a:pt x="3788363" y="2092207"/>
                  </a:cubicBezTo>
                  <a:lnTo>
                    <a:pt x="27254" y="2092207"/>
                  </a:lnTo>
                  <a:cubicBezTo>
                    <a:pt x="20026" y="2092207"/>
                    <a:pt x="13094" y="2089336"/>
                    <a:pt x="7982" y="2084225"/>
                  </a:cubicBezTo>
                  <a:cubicBezTo>
                    <a:pt x="2871" y="2079114"/>
                    <a:pt x="0" y="2072182"/>
                    <a:pt x="0" y="2064954"/>
                  </a:cubicBezTo>
                  <a:lnTo>
                    <a:pt x="0" y="27254"/>
                  </a:lnTo>
                  <a:cubicBezTo>
                    <a:pt x="0" y="20026"/>
                    <a:pt x="2871" y="13094"/>
                    <a:pt x="7982" y="7982"/>
                  </a:cubicBezTo>
                  <a:cubicBezTo>
                    <a:pt x="13094" y="2871"/>
                    <a:pt x="20026" y="0"/>
                    <a:pt x="27254" y="0"/>
                  </a:cubicBezTo>
                  <a:close/>
                </a:path>
              </a:pathLst>
            </a:custGeom>
            <a:solidFill>
              <a:srgbClr val="8373A7"/>
            </a:solidFill>
          </p:spPr>
        </p:sp>
        <p:sp>
          <p:nvSpPr>
            <p:cNvPr name="TextBox 5" id="5"/>
            <p:cNvSpPr txBox="true"/>
            <p:nvPr/>
          </p:nvSpPr>
          <p:spPr>
            <a:xfrm>
              <a:off x="0" y="-38100"/>
              <a:ext cx="3815617" cy="2130307"/>
            </a:xfrm>
            <a:prstGeom prst="rect">
              <a:avLst/>
            </a:prstGeom>
          </p:spPr>
          <p:txBody>
            <a:bodyPr anchor="ctr" rtlCol="false" tIns="50800" lIns="50800" bIns="50800" rIns="50800"/>
            <a:lstStyle/>
            <a:p>
              <a:pPr algn="ctr">
                <a:lnSpc>
                  <a:spcPts val="3173"/>
                </a:lnSpc>
              </a:pPr>
            </a:p>
          </p:txBody>
        </p:sp>
      </p:grpSp>
      <p:sp>
        <p:nvSpPr>
          <p:cNvPr name="Freeform 6" id="6"/>
          <p:cNvSpPr/>
          <p:nvPr/>
        </p:nvSpPr>
        <p:spPr>
          <a:xfrm flipH="false" flipV="false" rot="0">
            <a:off x="2681265" y="2125411"/>
            <a:ext cx="6007708" cy="3379336"/>
          </a:xfrm>
          <a:custGeom>
            <a:avLst/>
            <a:gdLst/>
            <a:ahLst/>
            <a:cxnLst/>
            <a:rect r="r" b="b" t="t" l="l"/>
            <a:pathLst>
              <a:path h="3379336" w="6007708">
                <a:moveTo>
                  <a:pt x="0" y="0"/>
                </a:moveTo>
                <a:lnTo>
                  <a:pt x="6007708" y="0"/>
                </a:lnTo>
                <a:lnTo>
                  <a:pt x="6007708" y="3379336"/>
                </a:lnTo>
                <a:lnTo>
                  <a:pt x="0" y="3379336"/>
                </a:lnTo>
                <a:lnTo>
                  <a:pt x="0" y="0"/>
                </a:lnTo>
                <a:close/>
              </a:path>
            </a:pathLst>
          </a:custGeom>
          <a:blipFill>
            <a:blip r:embed="rId3"/>
            <a:stretch>
              <a:fillRect l="0" t="0" r="0" b="0"/>
            </a:stretch>
          </a:blipFill>
        </p:spPr>
      </p:sp>
      <p:sp>
        <p:nvSpPr>
          <p:cNvPr name="Freeform 7" id="7"/>
          <p:cNvSpPr/>
          <p:nvPr/>
        </p:nvSpPr>
        <p:spPr>
          <a:xfrm flipH="false" flipV="false" rot="0">
            <a:off x="9599027" y="2125411"/>
            <a:ext cx="6007708" cy="3379336"/>
          </a:xfrm>
          <a:custGeom>
            <a:avLst/>
            <a:gdLst/>
            <a:ahLst/>
            <a:cxnLst/>
            <a:rect r="r" b="b" t="t" l="l"/>
            <a:pathLst>
              <a:path h="3379336" w="6007708">
                <a:moveTo>
                  <a:pt x="0" y="0"/>
                </a:moveTo>
                <a:lnTo>
                  <a:pt x="6007708" y="0"/>
                </a:lnTo>
                <a:lnTo>
                  <a:pt x="6007708" y="3379336"/>
                </a:lnTo>
                <a:lnTo>
                  <a:pt x="0" y="3379336"/>
                </a:lnTo>
                <a:lnTo>
                  <a:pt x="0" y="0"/>
                </a:lnTo>
                <a:close/>
              </a:path>
            </a:pathLst>
          </a:custGeom>
          <a:blipFill>
            <a:blip r:embed="rId4"/>
            <a:stretch>
              <a:fillRect l="0" t="0" r="0" b="0"/>
            </a:stretch>
          </a:blipFill>
        </p:spPr>
      </p:sp>
      <p:sp>
        <p:nvSpPr>
          <p:cNvPr name="Freeform 8" id="8"/>
          <p:cNvSpPr/>
          <p:nvPr/>
        </p:nvSpPr>
        <p:spPr>
          <a:xfrm flipH="false" flipV="false" rot="0">
            <a:off x="6140146" y="5733347"/>
            <a:ext cx="6007708" cy="3379336"/>
          </a:xfrm>
          <a:custGeom>
            <a:avLst/>
            <a:gdLst/>
            <a:ahLst/>
            <a:cxnLst/>
            <a:rect r="r" b="b" t="t" l="l"/>
            <a:pathLst>
              <a:path h="3379336" w="6007708">
                <a:moveTo>
                  <a:pt x="0" y="0"/>
                </a:moveTo>
                <a:lnTo>
                  <a:pt x="6007708" y="0"/>
                </a:lnTo>
                <a:lnTo>
                  <a:pt x="6007708" y="3379335"/>
                </a:lnTo>
                <a:lnTo>
                  <a:pt x="0" y="3379335"/>
                </a:lnTo>
                <a:lnTo>
                  <a:pt x="0" y="0"/>
                </a:lnTo>
                <a:close/>
              </a:path>
            </a:pathLst>
          </a:custGeom>
          <a:blipFill>
            <a:blip r:embed="rId5"/>
            <a:stretch>
              <a:fillRect l="0" t="0" r="0" b="0"/>
            </a:stretch>
          </a:blipFill>
        </p:spPr>
      </p:sp>
      <p:sp>
        <p:nvSpPr>
          <p:cNvPr name="TextBox 9" id="9"/>
          <p:cNvSpPr txBox="true"/>
          <p:nvPr/>
        </p:nvSpPr>
        <p:spPr>
          <a:xfrm rot="0">
            <a:off x="6107460" y="52706"/>
            <a:ext cx="6073080" cy="1566544"/>
          </a:xfrm>
          <a:prstGeom prst="rect">
            <a:avLst/>
          </a:prstGeom>
        </p:spPr>
        <p:txBody>
          <a:bodyPr anchor="t" rtlCol="false" tIns="0" lIns="0" bIns="0" rIns="0">
            <a:spAutoFit/>
          </a:bodyPr>
          <a:lstStyle/>
          <a:p>
            <a:pPr algn="ctr">
              <a:lnSpc>
                <a:spcPts val="12880"/>
              </a:lnSpc>
            </a:pPr>
            <a:r>
              <a:rPr lang="en-US" sz="9200" b="true">
                <a:solidFill>
                  <a:srgbClr val="FFFFFF"/>
                </a:solidFill>
                <a:latin typeface="Canva Sans Bold"/>
                <a:ea typeface="Canva Sans Bold"/>
                <a:cs typeface="Canva Sans Bold"/>
                <a:sym typeface="Canva Sans Bold"/>
              </a:rPr>
              <a:t>Mini Game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000" r="0" b="-4000"/>
            </a:stretch>
          </a:blipFill>
        </p:spPr>
      </p:sp>
      <p:grpSp>
        <p:nvGrpSpPr>
          <p:cNvPr name="Group 3" id="3"/>
          <p:cNvGrpSpPr/>
          <p:nvPr/>
        </p:nvGrpSpPr>
        <p:grpSpPr>
          <a:xfrm rot="0">
            <a:off x="1900290" y="1695450"/>
            <a:ext cx="14487421" cy="7943850"/>
            <a:chOff x="0" y="0"/>
            <a:chExt cx="3815617" cy="2092207"/>
          </a:xfrm>
        </p:grpSpPr>
        <p:sp>
          <p:nvSpPr>
            <p:cNvPr name="Freeform 4" id="4"/>
            <p:cNvSpPr/>
            <p:nvPr/>
          </p:nvSpPr>
          <p:spPr>
            <a:xfrm flipH="false" flipV="false" rot="0">
              <a:off x="0" y="0"/>
              <a:ext cx="3815617" cy="2092207"/>
            </a:xfrm>
            <a:custGeom>
              <a:avLst/>
              <a:gdLst/>
              <a:ahLst/>
              <a:cxnLst/>
              <a:rect r="r" b="b" t="t" l="l"/>
              <a:pathLst>
                <a:path h="2092207" w="3815617">
                  <a:moveTo>
                    <a:pt x="27254" y="0"/>
                  </a:moveTo>
                  <a:lnTo>
                    <a:pt x="3788363" y="0"/>
                  </a:lnTo>
                  <a:cubicBezTo>
                    <a:pt x="3795592" y="0"/>
                    <a:pt x="3802524" y="2871"/>
                    <a:pt x="3807635" y="7982"/>
                  </a:cubicBezTo>
                  <a:cubicBezTo>
                    <a:pt x="3812746" y="13094"/>
                    <a:pt x="3815617" y="20026"/>
                    <a:pt x="3815617" y="27254"/>
                  </a:cubicBezTo>
                  <a:lnTo>
                    <a:pt x="3815617" y="2064954"/>
                  </a:lnTo>
                  <a:cubicBezTo>
                    <a:pt x="3815617" y="2072182"/>
                    <a:pt x="3812746" y="2079114"/>
                    <a:pt x="3807635" y="2084225"/>
                  </a:cubicBezTo>
                  <a:cubicBezTo>
                    <a:pt x="3802524" y="2089336"/>
                    <a:pt x="3795592" y="2092207"/>
                    <a:pt x="3788363" y="2092207"/>
                  </a:cubicBezTo>
                  <a:lnTo>
                    <a:pt x="27254" y="2092207"/>
                  </a:lnTo>
                  <a:cubicBezTo>
                    <a:pt x="20026" y="2092207"/>
                    <a:pt x="13094" y="2089336"/>
                    <a:pt x="7982" y="2084225"/>
                  </a:cubicBezTo>
                  <a:cubicBezTo>
                    <a:pt x="2871" y="2079114"/>
                    <a:pt x="0" y="2072182"/>
                    <a:pt x="0" y="2064954"/>
                  </a:cubicBezTo>
                  <a:lnTo>
                    <a:pt x="0" y="27254"/>
                  </a:lnTo>
                  <a:cubicBezTo>
                    <a:pt x="0" y="20026"/>
                    <a:pt x="2871" y="13094"/>
                    <a:pt x="7982" y="7982"/>
                  </a:cubicBezTo>
                  <a:cubicBezTo>
                    <a:pt x="13094" y="2871"/>
                    <a:pt x="20026" y="0"/>
                    <a:pt x="27254" y="0"/>
                  </a:cubicBezTo>
                  <a:close/>
                </a:path>
              </a:pathLst>
            </a:custGeom>
            <a:solidFill>
              <a:srgbClr val="8373A7"/>
            </a:solidFill>
          </p:spPr>
        </p:sp>
        <p:sp>
          <p:nvSpPr>
            <p:cNvPr name="TextBox 5" id="5"/>
            <p:cNvSpPr txBox="true"/>
            <p:nvPr/>
          </p:nvSpPr>
          <p:spPr>
            <a:xfrm>
              <a:off x="0" y="-38100"/>
              <a:ext cx="3815617" cy="2130307"/>
            </a:xfrm>
            <a:prstGeom prst="rect">
              <a:avLst/>
            </a:prstGeom>
          </p:spPr>
          <p:txBody>
            <a:bodyPr anchor="ctr" rtlCol="false" tIns="50800" lIns="50800" bIns="50800" rIns="50800"/>
            <a:lstStyle/>
            <a:p>
              <a:pPr algn="ctr">
                <a:lnSpc>
                  <a:spcPts val="3173"/>
                </a:lnSpc>
              </a:pPr>
            </a:p>
          </p:txBody>
        </p:sp>
      </p:grpSp>
      <p:grpSp>
        <p:nvGrpSpPr>
          <p:cNvPr name="Group 6" id="6"/>
          <p:cNvGrpSpPr/>
          <p:nvPr/>
        </p:nvGrpSpPr>
        <p:grpSpPr>
          <a:xfrm rot="0">
            <a:off x="2192139" y="2057400"/>
            <a:ext cx="3346230" cy="3943033"/>
            <a:chOff x="0" y="0"/>
            <a:chExt cx="881312" cy="1038494"/>
          </a:xfrm>
        </p:grpSpPr>
        <p:sp>
          <p:nvSpPr>
            <p:cNvPr name="Freeform 7" id="7"/>
            <p:cNvSpPr/>
            <p:nvPr/>
          </p:nvSpPr>
          <p:spPr>
            <a:xfrm flipH="false" flipV="false" rot="0">
              <a:off x="0" y="0"/>
              <a:ext cx="881312" cy="1038494"/>
            </a:xfrm>
            <a:custGeom>
              <a:avLst/>
              <a:gdLst/>
              <a:ahLst/>
              <a:cxnLst/>
              <a:rect r="r" b="b" t="t" l="l"/>
              <a:pathLst>
                <a:path h="1038494" w="881312">
                  <a:moveTo>
                    <a:pt x="117995" y="0"/>
                  </a:moveTo>
                  <a:lnTo>
                    <a:pt x="763317" y="0"/>
                  </a:lnTo>
                  <a:cubicBezTo>
                    <a:pt x="828484" y="0"/>
                    <a:pt x="881312" y="52828"/>
                    <a:pt x="881312" y="117995"/>
                  </a:cubicBezTo>
                  <a:lnTo>
                    <a:pt x="881312" y="920499"/>
                  </a:lnTo>
                  <a:cubicBezTo>
                    <a:pt x="881312" y="951794"/>
                    <a:pt x="868880" y="981806"/>
                    <a:pt x="846752" y="1003934"/>
                  </a:cubicBezTo>
                  <a:cubicBezTo>
                    <a:pt x="824624" y="1026063"/>
                    <a:pt x="794611" y="1038494"/>
                    <a:pt x="763317" y="1038494"/>
                  </a:cubicBezTo>
                  <a:lnTo>
                    <a:pt x="117995" y="1038494"/>
                  </a:lnTo>
                  <a:cubicBezTo>
                    <a:pt x="52828" y="1038494"/>
                    <a:pt x="0" y="985666"/>
                    <a:pt x="0" y="920499"/>
                  </a:cubicBezTo>
                  <a:lnTo>
                    <a:pt x="0" y="117995"/>
                  </a:lnTo>
                  <a:cubicBezTo>
                    <a:pt x="0" y="86701"/>
                    <a:pt x="12432" y="56688"/>
                    <a:pt x="34560" y="34560"/>
                  </a:cubicBezTo>
                  <a:cubicBezTo>
                    <a:pt x="56688" y="12432"/>
                    <a:pt x="86701" y="0"/>
                    <a:pt x="117995" y="0"/>
                  </a:cubicBezTo>
                  <a:close/>
                </a:path>
              </a:pathLst>
            </a:custGeom>
            <a:solidFill>
              <a:srgbClr val="411E48"/>
            </a:solidFill>
          </p:spPr>
        </p:sp>
        <p:sp>
          <p:nvSpPr>
            <p:cNvPr name="TextBox 8" id="8"/>
            <p:cNvSpPr txBox="true"/>
            <p:nvPr/>
          </p:nvSpPr>
          <p:spPr>
            <a:xfrm>
              <a:off x="0" y="-38100"/>
              <a:ext cx="881312" cy="1076594"/>
            </a:xfrm>
            <a:prstGeom prst="rect">
              <a:avLst/>
            </a:prstGeom>
          </p:spPr>
          <p:txBody>
            <a:bodyPr anchor="ctr" rtlCol="false" tIns="50800" lIns="50800" bIns="50800" rIns="50800"/>
            <a:lstStyle/>
            <a:p>
              <a:pPr algn="ctr">
                <a:lnSpc>
                  <a:spcPts val="3173"/>
                </a:lnSpc>
              </a:pPr>
            </a:p>
          </p:txBody>
        </p:sp>
      </p:grpSp>
      <p:sp>
        <p:nvSpPr>
          <p:cNvPr name="TextBox 9" id="9"/>
          <p:cNvSpPr txBox="true"/>
          <p:nvPr/>
        </p:nvSpPr>
        <p:spPr>
          <a:xfrm rot="0">
            <a:off x="7355135" y="52706"/>
            <a:ext cx="3577729" cy="1566544"/>
          </a:xfrm>
          <a:prstGeom prst="rect">
            <a:avLst/>
          </a:prstGeom>
        </p:spPr>
        <p:txBody>
          <a:bodyPr anchor="t" rtlCol="false" tIns="0" lIns="0" bIns="0" rIns="0">
            <a:spAutoFit/>
          </a:bodyPr>
          <a:lstStyle/>
          <a:p>
            <a:pPr algn="ctr">
              <a:lnSpc>
                <a:spcPts val="12880"/>
              </a:lnSpc>
            </a:pPr>
            <a:r>
              <a:rPr lang="en-US" sz="9200" b="true">
                <a:solidFill>
                  <a:srgbClr val="FFFFFF"/>
                </a:solidFill>
                <a:latin typeface="Canva Sans Bold"/>
                <a:ea typeface="Canva Sans Bold"/>
                <a:cs typeface="Canva Sans Bold"/>
                <a:sym typeface="Canva Sans Bold"/>
              </a:rPr>
              <a:t>Credit</a:t>
            </a:r>
          </a:p>
        </p:txBody>
      </p:sp>
      <p:sp>
        <p:nvSpPr>
          <p:cNvPr name="TextBox 10" id="10"/>
          <p:cNvSpPr txBox="true"/>
          <p:nvPr/>
        </p:nvSpPr>
        <p:spPr>
          <a:xfrm rot="0">
            <a:off x="2599064" y="2305375"/>
            <a:ext cx="2684661" cy="3580765"/>
          </a:xfrm>
          <a:prstGeom prst="rect">
            <a:avLst/>
          </a:prstGeom>
        </p:spPr>
        <p:txBody>
          <a:bodyPr anchor="t" rtlCol="false" tIns="0" lIns="0" bIns="0" rIns="0">
            <a:spAutoFit/>
          </a:bodyPr>
          <a:lstStyle/>
          <a:p>
            <a:pPr algn="just">
              <a:lnSpc>
                <a:spcPts val="4759"/>
              </a:lnSpc>
            </a:pPr>
            <a:r>
              <a:rPr lang="en-US" sz="3399">
                <a:solidFill>
                  <a:srgbClr val="FFFFFF"/>
                </a:solidFill>
                <a:latin typeface="Canva Sans"/>
                <a:ea typeface="Canva Sans"/>
                <a:cs typeface="Canva Sans"/>
                <a:sym typeface="Canva Sans"/>
              </a:rPr>
              <a:t>Video:</a:t>
            </a:r>
          </a:p>
          <a:p>
            <a:pPr algn="just">
              <a:lnSpc>
                <a:spcPts val="4759"/>
              </a:lnSpc>
            </a:pPr>
            <a:r>
              <a:rPr lang="en-US" sz="3399">
                <a:solidFill>
                  <a:srgbClr val="FFFFFF"/>
                </a:solidFill>
                <a:latin typeface="Canva Sans"/>
                <a:ea typeface="Canva Sans"/>
                <a:cs typeface="Canva Sans"/>
                <a:sym typeface="Canva Sans"/>
              </a:rPr>
              <a:t>Al-jazeera</a:t>
            </a:r>
          </a:p>
          <a:p>
            <a:pPr algn="just">
              <a:lnSpc>
                <a:spcPts val="4759"/>
              </a:lnSpc>
            </a:pPr>
            <a:r>
              <a:rPr lang="en-US" sz="3399">
                <a:solidFill>
                  <a:srgbClr val="FFFFFF"/>
                </a:solidFill>
                <a:latin typeface="Canva Sans"/>
                <a:ea typeface="Canva Sans"/>
                <a:cs typeface="Canva Sans"/>
                <a:sym typeface="Canva Sans"/>
              </a:rPr>
              <a:t>Kompas.com</a:t>
            </a:r>
          </a:p>
          <a:p>
            <a:pPr algn="just">
              <a:lnSpc>
                <a:spcPts val="4759"/>
              </a:lnSpc>
            </a:pPr>
            <a:r>
              <a:rPr lang="en-US" sz="3399">
                <a:solidFill>
                  <a:srgbClr val="FFFFFF"/>
                </a:solidFill>
                <a:latin typeface="Canva Sans"/>
                <a:ea typeface="Canva Sans"/>
                <a:cs typeface="Canva Sans"/>
                <a:sym typeface="Canva Sans"/>
              </a:rPr>
              <a:t>newsflare</a:t>
            </a:r>
          </a:p>
          <a:p>
            <a:pPr algn="just">
              <a:lnSpc>
                <a:spcPts val="4759"/>
              </a:lnSpc>
            </a:pPr>
            <a:r>
              <a:rPr lang="en-US" sz="3399">
                <a:solidFill>
                  <a:srgbClr val="FFFFFF"/>
                </a:solidFill>
                <a:latin typeface="Canva Sans"/>
                <a:ea typeface="Canva Sans"/>
                <a:cs typeface="Canva Sans"/>
                <a:sym typeface="Canva Sans"/>
              </a:rPr>
              <a:t>the guardian</a:t>
            </a:r>
          </a:p>
          <a:p>
            <a:pPr algn="just">
              <a:lnSpc>
                <a:spcPts val="4759"/>
              </a:lnSpc>
            </a:pPr>
            <a:r>
              <a:rPr lang="en-US" sz="3399">
                <a:solidFill>
                  <a:srgbClr val="FFFFFF"/>
                </a:solidFill>
                <a:latin typeface="Canva Sans"/>
                <a:ea typeface="Canva Sans"/>
                <a:cs typeface="Canva Sans"/>
                <a:sym typeface="Canva Sans"/>
              </a:rPr>
              <a:t>Clickview</a:t>
            </a:r>
          </a:p>
        </p:txBody>
      </p:sp>
      <p:grpSp>
        <p:nvGrpSpPr>
          <p:cNvPr name="Group 11" id="11"/>
          <p:cNvGrpSpPr/>
          <p:nvPr/>
        </p:nvGrpSpPr>
        <p:grpSpPr>
          <a:xfrm rot="0">
            <a:off x="6104617" y="2057400"/>
            <a:ext cx="2754996" cy="1914517"/>
            <a:chOff x="0" y="0"/>
            <a:chExt cx="725596" cy="504235"/>
          </a:xfrm>
        </p:grpSpPr>
        <p:sp>
          <p:nvSpPr>
            <p:cNvPr name="Freeform 12" id="12"/>
            <p:cNvSpPr/>
            <p:nvPr/>
          </p:nvSpPr>
          <p:spPr>
            <a:xfrm flipH="false" flipV="false" rot="0">
              <a:off x="0" y="0"/>
              <a:ext cx="725596" cy="504235"/>
            </a:xfrm>
            <a:custGeom>
              <a:avLst/>
              <a:gdLst/>
              <a:ahLst/>
              <a:cxnLst/>
              <a:rect r="r" b="b" t="t" l="l"/>
              <a:pathLst>
                <a:path h="504235" w="725596">
                  <a:moveTo>
                    <a:pt x="143317" y="0"/>
                  </a:moveTo>
                  <a:lnTo>
                    <a:pt x="582279" y="0"/>
                  </a:lnTo>
                  <a:cubicBezTo>
                    <a:pt x="620289" y="0"/>
                    <a:pt x="656742" y="15099"/>
                    <a:pt x="683619" y="41977"/>
                  </a:cubicBezTo>
                  <a:cubicBezTo>
                    <a:pt x="710496" y="68854"/>
                    <a:pt x="725596" y="105307"/>
                    <a:pt x="725596" y="143317"/>
                  </a:cubicBezTo>
                  <a:lnTo>
                    <a:pt x="725596" y="360918"/>
                  </a:lnTo>
                  <a:cubicBezTo>
                    <a:pt x="725596" y="398928"/>
                    <a:pt x="710496" y="435381"/>
                    <a:pt x="683619" y="462258"/>
                  </a:cubicBezTo>
                  <a:cubicBezTo>
                    <a:pt x="656742" y="489136"/>
                    <a:pt x="620289" y="504235"/>
                    <a:pt x="582279" y="504235"/>
                  </a:cubicBezTo>
                  <a:lnTo>
                    <a:pt x="143317" y="504235"/>
                  </a:lnTo>
                  <a:cubicBezTo>
                    <a:pt x="105307" y="504235"/>
                    <a:pt x="68854" y="489136"/>
                    <a:pt x="41977" y="462258"/>
                  </a:cubicBezTo>
                  <a:cubicBezTo>
                    <a:pt x="15099" y="435381"/>
                    <a:pt x="0" y="398928"/>
                    <a:pt x="0" y="360918"/>
                  </a:cubicBezTo>
                  <a:lnTo>
                    <a:pt x="0" y="143317"/>
                  </a:lnTo>
                  <a:cubicBezTo>
                    <a:pt x="0" y="105307"/>
                    <a:pt x="15099" y="68854"/>
                    <a:pt x="41977" y="41977"/>
                  </a:cubicBezTo>
                  <a:cubicBezTo>
                    <a:pt x="68854" y="15099"/>
                    <a:pt x="105307" y="0"/>
                    <a:pt x="143317" y="0"/>
                  </a:cubicBezTo>
                  <a:close/>
                </a:path>
              </a:pathLst>
            </a:custGeom>
            <a:solidFill>
              <a:srgbClr val="411E48"/>
            </a:solidFill>
          </p:spPr>
        </p:sp>
        <p:sp>
          <p:nvSpPr>
            <p:cNvPr name="TextBox 13" id="13"/>
            <p:cNvSpPr txBox="true"/>
            <p:nvPr/>
          </p:nvSpPr>
          <p:spPr>
            <a:xfrm>
              <a:off x="0" y="-38100"/>
              <a:ext cx="725596" cy="542335"/>
            </a:xfrm>
            <a:prstGeom prst="rect">
              <a:avLst/>
            </a:prstGeom>
          </p:spPr>
          <p:txBody>
            <a:bodyPr anchor="ctr" rtlCol="false" tIns="50800" lIns="50800" bIns="50800" rIns="50800"/>
            <a:lstStyle/>
            <a:p>
              <a:pPr algn="ctr">
                <a:lnSpc>
                  <a:spcPts val="3173"/>
                </a:lnSpc>
              </a:pPr>
            </a:p>
          </p:txBody>
        </p:sp>
      </p:grpSp>
      <p:sp>
        <p:nvSpPr>
          <p:cNvPr name="TextBox 14" id="14"/>
          <p:cNvSpPr txBox="true"/>
          <p:nvPr/>
        </p:nvSpPr>
        <p:spPr>
          <a:xfrm rot="0">
            <a:off x="6459339" y="2305375"/>
            <a:ext cx="1373287" cy="1780540"/>
          </a:xfrm>
          <a:prstGeom prst="rect">
            <a:avLst/>
          </a:prstGeom>
        </p:spPr>
        <p:txBody>
          <a:bodyPr anchor="t" rtlCol="false" tIns="0" lIns="0" bIns="0" rIns="0">
            <a:spAutoFit/>
          </a:bodyPr>
          <a:lstStyle/>
          <a:p>
            <a:pPr algn="just">
              <a:lnSpc>
                <a:spcPts val="4759"/>
              </a:lnSpc>
            </a:pPr>
            <a:r>
              <a:rPr lang="en-US" sz="3399">
                <a:solidFill>
                  <a:srgbClr val="FFFFFF"/>
                </a:solidFill>
                <a:latin typeface="Canva Sans"/>
                <a:ea typeface="Canva Sans"/>
                <a:cs typeface="Canva Sans"/>
                <a:sym typeface="Canva Sans"/>
              </a:rPr>
              <a:t>Photo:</a:t>
            </a:r>
          </a:p>
          <a:p>
            <a:pPr algn="just">
              <a:lnSpc>
                <a:spcPts val="4759"/>
              </a:lnSpc>
            </a:pPr>
            <a:r>
              <a:rPr lang="en-US" sz="3399">
                <a:solidFill>
                  <a:srgbClr val="FFFFFF"/>
                </a:solidFill>
                <a:latin typeface="Canva Sans"/>
                <a:ea typeface="Canva Sans"/>
                <a:cs typeface="Canva Sans"/>
                <a:sym typeface="Canva Sans"/>
              </a:rPr>
              <a:t>Canva</a:t>
            </a:r>
          </a:p>
          <a:p>
            <a:pPr algn="just">
              <a:lnSpc>
                <a:spcPts val="4759"/>
              </a:lnSpc>
            </a:pPr>
          </a:p>
        </p:txBody>
      </p:sp>
      <p:grpSp>
        <p:nvGrpSpPr>
          <p:cNvPr name="Group 15" id="15"/>
          <p:cNvGrpSpPr/>
          <p:nvPr/>
        </p:nvGrpSpPr>
        <p:grpSpPr>
          <a:xfrm rot="0">
            <a:off x="9144000" y="2057400"/>
            <a:ext cx="6186336" cy="3943033"/>
            <a:chOff x="0" y="0"/>
            <a:chExt cx="1629323" cy="1038494"/>
          </a:xfrm>
        </p:grpSpPr>
        <p:sp>
          <p:nvSpPr>
            <p:cNvPr name="Freeform 16" id="16"/>
            <p:cNvSpPr/>
            <p:nvPr/>
          </p:nvSpPr>
          <p:spPr>
            <a:xfrm flipH="false" flipV="false" rot="0">
              <a:off x="0" y="0"/>
              <a:ext cx="1629323" cy="1038494"/>
            </a:xfrm>
            <a:custGeom>
              <a:avLst/>
              <a:gdLst/>
              <a:ahLst/>
              <a:cxnLst/>
              <a:rect r="r" b="b" t="t" l="l"/>
              <a:pathLst>
                <a:path h="1038494" w="1629323">
                  <a:moveTo>
                    <a:pt x="63824" y="0"/>
                  </a:moveTo>
                  <a:lnTo>
                    <a:pt x="1565499" y="0"/>
                  </a:lnTo>
                  <a:cubicBezTo>
                    <a:pt x="1582426" y="0"/>
                    <a:pt x="1598660" y="6724"/>
                    <a:pt x="1610629" y="18694"/>
                  </a:cubicBezTo>
                  <a:cubicBezTo>
                    <a:pt x="1622599" y="30663"/>
                    <a:pt x="1629323" y="46897"/>
                    <a:pt x="1629323" y="63824"/>
                  </a:cubicBezTo>
                  <a:lnTo>
                    <a:pt x="1629323" y="974670"/>
                  </a:lnTo>
                  <a:cubicBezTo>
                    <a:pt x="1629323" y="1009919"/>
                    <a:pt x="1600748" y="1038494"/>
                    <a:pt x="1565499" y="1038494"/>
                  </a:cubicBezTo>
                  <a:lnTo>
                    <a:pt x="63824" y="1038494"/>
                  </a:lnTo>
                  <a:cubicBezTo>
                    <a:pt x="28575" y="1038494"/>
                    <a:pt x="0" y="1009919"/>
                    <a:pt x="0" y="974670"/>
                  </a:cubicBezTo>
                  <a:lnTo>
                    <a:pt x="0" y="63824"/>
                  </a:lnTo>
                  <a:cubicBezTo>
                    <a:pt x="0" y="28575"/>
                    <a:pt x="28575" y="0"/>
                    <a:pt x="63824" y="0"/>
                  </a:cubicBezTo>
                  <a:close/>
                </a:path>
              </a:pathLst>
            </a:custGeom>
            <a:solidFill>
              <a:srgbClr val="411E48"/>
            </a:solidFill>
          </p:spPr>
        </p:sp>
        <p:sp>
          <p:nvSpPr>
            <p:cNvPr name="TextBox 17" id="17"/>
            <p:cNvSpPr txBox="true"/>
            <p:nvPr/>
          </p:nvSpPr>
          <p:spPr>
            <a:xfrm>
              <a:off x="0" y="-38100"/>
              <a:ext cx="1629323" cy="1076594"/>
            </a:xfrm>
            <a:prstGeom prst="rect">
              <a:avLst/>
            </a:prstGeom>
          </p:spPr>
          <p:txBody>
            <a:bodyPr anchor="ctr" rtlCol="false" tIns="50800" lIns="50800" bIns="50800" rIns="50800"/>
            <a:lstStyle/>
            <a:p>
              <a:pPr algn="ctr">
                <a:lnSpc>
                  <a:spcPts val="3173"/>
                </a:lnSpc>
              </a:pPr>
            </a:p>
          </p:txBody>
        </p:sp>
      </p:grpSp>
      <p:sp>
        <p:nvSpPr>
          <p:cNvPr name="TextBox 18" id="18"/>
          <p:cNvSpPr txBox="true"/>
          <p:nvPr/>
        </p:nvSpPr>
        <p:spPr>
          <a:xfrm rot="0">
            <a:off x="9590534" y="2305375"/>
            <a:ext cx="4501059" cy="2980690"/>
          </a:xfrm>
          <a:prstGeom prst="rect">
            <a:avLst/>
          </a:prstGeom>
        </p:spPr>
        <p:txBody>
          <a:bodyPr anchor="t" rtlCol="false" tIns="0" lIns="0" bIns="0" rIns="0">
            <a:spAutoFit/>
          </a:bodyPr>
          <a:lstStyle/>
          <a:p>
            <a:pPr algn="just">
              <a:lnSpc>
                <a:spcPts val="4759"/>
              </a:lnSpc>
            </a:pPr>
            <a:r>
              <a:rPr lang="en-US" sz="3399">
                <a:solidFill>
                  <a:srgbClr val="FFFFFF"/>
                </a:solidFill>
                <a:latin typeface="Canva Sans"/>
                <a:ea typeface="Canva Sans"/>
                <a:cs typeface="Canva Sans"/>
                <a:sym typeface="Canva Sans"/>
              </a:rPr>
              <a:t>Editing software:</a:t>
            </a:r>
          </a:p>
          <a:p>
            <a:pPr algn="just">
              <a:lnSpc>
                <a:spcPts val="4759"/>
              </a:lnSpc>
            </a:pPr>
            <a:r>
              <a:rPr lang="en-US" sz="3399">
                <a:solidFill>
                  <a:srgbClr val="FFFFFF"/>
                </a:solidFill>
                <a:latin typeface="Canva Sans"/>
                <a:ea typeface="Canva Sans"/>
                <a:cs typeface="Canva Sans"/>
                <a:sym typeface="Canva Sans"/>
              </a:rPr>
              <a:t>Canva</a:t>
            </a:r>
          </a:p>
          <a:p>
            <a:pPr algn="just">
              <a:lnSpc>
                <a:spcPts val="4759"/>
              </a:lnSpc>
            </a:pPr>
            <a:r>
              <a:rPr lang="en-US" sz="3399">
                <a:solidFill>
                  <a:srgbClr val="FFFFFF"/>
                </a:solidFill>
                <a:latin typeface="Canva Sans"/>
                <a:ea typeface="Canva Sans"/>
                <a:cs typeface="Canva Sans"/>
                <a:sym typeface="Canva Sans"/>
              </a:rPr>
              <a:t>Capcut</a:t>
            </a:r>
          </a:p>
          <a:p>
            <a:pPr algn="just">
              <a:lnSpc>
                <a:spcPts val="4759"/>
              </a:lnSpc>
            </a:pPr>
            <a:r>
              <a:rPr lang="en-US" sz="3399">
                <a:solidFill>
                  <a:srgbClr val="FFFFFF"/>
                </a:solidFill>
                <a:latin typeface="Canva Sans"/>
                <a:ea typeface="Canva Sans"/>
                <a:cs typeface="Canva Sans"/>
                <a:sym typeface="Canva Sans"/>
              </a:rPr>
              <a:t>pixabay</a:t>
            </a:r>
          </a:p>
          <a:p>
            <a:pPr algn="just">
              <a:lnSpc>
                <a:spcPts val="4759"/>
              </a:lnSpc>
            </a:pPr>
            <a:r>
              <a:rPr lang="en-US" sz="3399">
                <a:solidFill>
                  <a:srgbClr val="FFFFFF"/>
                </a:solidFill>
                <a:latin typeface="Canva Sans"/>
                <a:ea typeface="Canva Sans"/>
                <a:cs typeface="Canva Sans"/>
                <a:sym typeface="Canva Sans"/>
              </a:rPr>
              <a:t>youtube music studio</a:t>
            </a:r>
          </a:p>
        </p:txBody>
      </p:sp>
      <p:grpSp>
        <p:nvGrpSpPr>
          <p:cNvPr name="Group 19" id="19"/>
          <p:cNvGrpSpPr/>
          <p:nvPr/>
        </p:nvGrpSpPr>
        <p:grpSpPr>
          <a:xfrm rot="0">
            <a:off x="6159511" y="4085915"/>
            <a:ext cx="2754996" cy="1914517"/>
            <a:chOff x="0" y="0"/>
            <a:chExt cx="725596" cy="504235"/>
          </a:xfrm>
        </p:grpSpPr>
        <p:sp>
          <p:nvSpPr>
            <p:cNvPr name="Freeform 20" id="20"/>
            <p:cNvSpPr/>
            <p:nvPr/>
          </p:nvSpPr>
          <p:spPr>
            <a:xfrm flipH="false" flipV="false" rot="0">
              <a:off x="0" y="0"/>
              <a:ext cx="725596" cy="504235"/>
            </a:xfrm>
            <a:custGeom>
              <a:avLst/>
              <a:gdLst/>
              <a:ahLst/>
              <a:cxnLst/>
              <a:rect r="r" b="b" t="t" l="l"/>
              <a:pathLst>
                <a:path h="504235" w="725596">
                  <a:moveTo>
                    <a:pt x="143317" y="0"/>
                  </a:moveTo>
                  <a:lnTo>
                    <a:pt x="582279" y="0"/>
                  </a:lnTo>
                  <a:cubicBezTo>
                    <a:pt x="620289" y="0"/>
                    <a:pt x="656742" y="15099"/>
                    <a:pt x="683619" y="41977"/>
                  </a:cubicBezTo>
                  <a:cubicBezTo>
                    <a:pt x="710496" y="68854"/>
                    <a:pt x="725596" y="105307"/>
                    <a:pt x="725596" y="143317"/>
                  </a:cubicBezTo>
                  <a:lnTo>
                    <a:pt x="725596" y="360918"/>
                  </a:lnTo>
                  <a:cubicBezTo>
                    <a:pt x="725596" y="398928"/>
                    <a:pt x="710496" y="435381"/>
                    <a:pt x="683619" y="462258"/>
                  </a:cubicBezTo>
                  <a:cubicBezTo>
                    <a:pt x="656742" y="489136"/>
                    <a:pt x="620289" y="504235"/>
                    <a:pt x="582279" y="504235"/>
                  </a:cubicBezTo>
                  <a:lnTo>
                    <a:pt x="143317" y="504235"/>
                  </a:lnTo>
                  <a:cubicBezTo>
                    <a:pt x="105307" y="504235"/>
                    <a:pt x="68854" y="489136"/>
                    <a:pt x="41977" y="462258"/>
                  </a:cubicBezTo>
                  <a:cubicBezTo>
                    <a:pt x="15099" y="435381"/>
                    <a:pt x="0" y="398928"/>
                    <a:pt x="0" y="360918"/>
                  </a:cubicBezTo>
                  <a:lnTo>
                    <a:pt x="0" y="143317"/>
                  </a:lnTo>
                  <a:cubicBezTo>
                    <a:pt x="0" y="105307"/>
                    <a:pt x="15099" y="68854"/>
                    <a:pt x="41977" y="41977"/>
                  </a:cubicBezTo>
                  <a:cubicBezTo>
                    <a:pt x="68854" y="15099"/>
                    <a:pt x="105307" y="0"/>
                    <a:pt x="143317" y="0"/>
                  </a:cubicBezTo>
                  <a:close/>
                </a:path>
              </a:pathLst>
            </a:custGeom>
            <a:solidFill>
              <a:srgbClr val="411E48"/>
            </a:solidFill>
          </p:spPr>
        </p:sp>
        <p:sp>
          <p:nvSpPr>
            <p:cNvPr name="TextBox 21" id="21"/>
            <p:cNvSpPr txBox="true"/>
            <p:nvPr/>
          </p:nvSpPr>
          <p:spPr>
            <a:xfrm>
              <a:off x="0" y="-38100"/>
              <a:ext cx="725596" cy="542335"/>
            </a:xfrm>
            <a:prstGeom prst="rect">
              <a:avLst/>
            </a:prstGeom>
          </p:spPr>
          <p:txBody>
            <a:bodyPr anchor="ctr" rtlCol="false" tIns="50800" lIns="50800" bIns="50800" rIns="50800"/>
            <a:lstStyle/>
            <a:p>
              <a:pPr algn="ctr">
                <a:lnSpc>
                  <a:spcPts val="3173"/>
                </a:lnSpc>
              </a:pPr>
            </a:p>
          </p:txBody>
        </p:sp>
      </p:grpSp>
      <p:sp>
        <p:nvSpPr>
          <p:cNvPr name="TextBox 22" id="22"/>
          <p:cNvSpPr txBox="true"/>
          <p:nvPr/>
        </p:nvSpPr>
        <p:spPr>
          <a:xfrm rot="0">
            <a:off x="6459339" y="4219892"/>
            <a:ext cx="1945382" cy="1780540"/>
          </a:xfrm>
          <a:prstGeom prst="rect">
            <a:avLst/>
          </a:prstGeom>
        </p:spPr>
        <p:txBody>
          <a:bodyPr anchor="t" rtlCol="false" tIns="0" lIns="0" bIns="0" rIns="0">
            <a:spAutoFit/>
          </a:bodyPr>
          <a:lstStyle/>
          <a:p>
            <a:pPr algn="just">
              <a:lnSpc>
                <a:spcPts val="4759"/>
              </a:lnSpc>
            </a:pPr>
            <a:r>
              <a:rPr lang="en-US" sz="3399">
                <a:solidFill>
                  <a:srgbClr val="FFFFFF"/>
                </a:solidFill>
                <a:latin typeface="Canva Sans"/>
                <a:ea typeface="Canva Sans"/>
                <a:cs typeface="Canva Sans"/>
                <a:sym typeface="Canva Sans"/>
              </a:rPr>
              <a:t>software:</a:t>
            </a:r>
          </a:p>
          <a:p>
            <a:pPr algn="just">
              <a:lnSpc>
                <a:spcPts val="4759"/>
              </a:lnSpc>
            </a:pPr>
            <a:r>
              <a:rPr lang="en-US" sz="3399">
                <a:solidFill>
                  <a:srgbClr val="FFFFFF"/>
                </a:solidFill>
                <a:latin typeface="Canva Sans"/>
                <a:ea typeface="Canva Sans"/>
                <a:cs typeface="Canva Sans"/>
                <a:sym typeface="Canva Sans"/>
              </a:rPr>
              <a:t>Ren’py</a:t>
            </a:r>
          </a:p>
          <a:p>
            <a:pPr algn="just">
              <a:lnSpc>
                <a:spcPts val="4759"/>
              </a:lnSpc>
            </a:pPr>
          </a:p>
        </p:txBody>
      </p:sp>
      <p:grpSp>
        <p:nvGrpSpPr>
          <p:cNvPr name="Group 23" id="23"/>
          <p:cNvGrpSpPr/>
          <p:nvPr/>
        </p:nvGrpSpPr>
        <p:grpSpPr>
          <a:xfrm rot="0">
            <a:off x="2190558" y="6200458"/>
            <a:ext cx="5642068" cy="1946707"/>
            <a:chOff x="0" y="0"/>
            <a:chExt cx="1485977" cy="512713"/>
          </a:xfrm>
        </p:grpSpPr>
        <p:sp>
          <p:nvSpPr>
            <p:cNvPr name="Freeform 24" id="24"/>
            <p:cNvSpPr/>
            <p:nvPr/>
          </p:nvSpPr>
          <p:spPr>
            <a:xfrm flipH="false" flipV="false" rot="0">
              <a:off x="0" y="0"/>
              <a:ext cx="1485977" cy="512713"/>
            </a:xfrm>
            <a:custGeom>
              <a:avLst/>
              <a:gdLst/>
              <a:ahLst/>
              <a:cxnLst/>
              <a:rect r="r" b="b" t="t" l="l"/>
              <a:pathLst>
                <a:path h="512713" w="1485977">
                  <a:moveTo>
                    <a:pt x="69981" y="0"/>
                  </a:moveTo>
                  <a:lnTo>
                    <a:pt x="1415996" y="0"/>
                  </a:lnTo>
                  <a:cubicBezTo>
                    <a:pt x="1454645" y="0"/>
                    <a:pt x="1485977" y="31332"/>
                    <a:pt x="1485977" y="69981"/>
                  </a:cubicBezTo>
                  <a:lnTo>
                    <a:pt x="1485977" y="442732"/>
                  </a:lnTo>
                  <a:cubicBezTo>
                    <a:pt x="1485977" y="481381"/>
                    <a:pt x="1454645" y="512713"/>
                    <a:pt x="1415996" y="512713"/>
                  </a:cubicBezTo>
                  <a:lnTo>
                    <a:pt x="69981" y="512713"/>
                  </a:lnTo>
                  <a:cubicBezTo>
                    <a:pt x="31332" y="512713"/>
                    <a:pt x="0" y="481381"/>
                    <a:pt x="0" y="442732"/>
                  </a:cubicBezTo>
                  <a:lnTo>
                    <a:pt x="0" y="69981"/>
                  </a:lnTo>
                  <a:cubicBezTo>
                    <a:pt x="0" y="31332"/>
                    <a:pt x="31332" y="0"/>
                    <a:pt x="69981" y="0"/>
                  </a:cubicBezTo>
                  <a:close/>
                </a:path>
              </a:pathLst>
            </a:custGeom>
            <a:solidFill>
              <a:srgbClr val="411E48"/>
            </a:solidFill>
          </p:spPr>
        </p:sp>
        <p:sp>
          <p:nvSpPr>
            <p:cNvPr name="TextBox 25" id="25"/>
            <p:cNvSpPr txBox="true"/>
            <p:nvPr/>
          </p:nvSpPr>
          <p:spPr>
            <a:xfrm>
              <a:off x="0" y="-38100"/>
              <a:ext cx="1485977" cy="550813"/>
            </a:xfrm>
            <a:prstGeom prst="rect">
              <a:avLst/>
            </a:prstGeom>
          </p:spPr>
          <p:txBody>
            <a:bodyPr anchor="ctr" rtlCol="false" tIns="50800" lIns="50800" bIns="50800" rIns="50800"/>
            <a:lstStyle/>
            <a:p>
              <a:pPr algn="ctr">
                <a:lnSpc>
                  <a:spcPts val="3173"/>
                </a:lnSpc>
              </a:pPr>
            </a:p>
          </p:txBody>
        </p:sp>
      </p:grpSp>
      <p:sp>
        <p:nvSpPr>
          <p:cNvPr name="TextBox 26" id="26"/>
          <p:cNvSpPr txBox="true"/>
          <p:nvPr/>
        </p:nvSpPr>
        <p:spPr>
          <a:xfrm rot="0">
            <a:off x="2599064" y="6366624"/>
            <a:ext cx="4883051" cy="1780540"/>
          </a:xfrm>
          <a:prstGeom prst="rect">
            <a:avLst/>
          </a:prstGeom>
        </p:spPr>
        <p:txBody>
          <a:bodyPr anchor="t" rtlCol="false" tIns="0" lIns="0" bIns="0" rIns="0">
            <a:spAutoFit/>
          </a:bodyPr>
          <a:lstStyle/>
          <a:p>
            <a:pPr algn="just">
              <a:lnSpc>
                <a:spcPts val="4759"/>
              </a:lnSpc>
            </a:pPr>
            <a:r>
              <a:rPr lang="en-US" sz="3399">
                <a:solidFill>
                  <a:srgbClr val="FFFFFF"/>
                </a:solidFill>
                <a:latin typeface="Canva Sans"/>
                <a:ea typeface="Canva Sans"/>
                <a:cs typeface="Canva Sans"/>
                <a:sym typeface="Canva Sans"/>
              </a:rPr>
              <a:t>Programming language:</a:t>
            </a:r>
          </a:p>
          <a:p>
            <a:pPr algn="just">
              <a:lnSpc>
                <a:spcPts val="4759"/>
              </a:lnSpc>
            </a:pPr>
            <a:r>
              <a:rPr lang="en-US" sz="3399">
                <a:solidFill>
                  <a:srgbClr val="FFFFFF"/>
                </a:solidFill>
                <a:latin typeface="Canva Sans"/>
                <a:ea typeface="Canva Sans"/>
                <a:cs typeface="Canva Sans"/>
                <a:sym typeface="Canva Sans"/>
              </a:rPr>
              <a:t>python</a:t>
            </a:r>
          </a:p>
          <a:p>
            <a:pPr algn="just">
              <a:lnSpc>
                <a:spcPts val="4759"/>
              </a:lnSpc>
            </a:pPr>
          </a:p>
        </p:txBody>
      </p:sp>
      <p:grpSp>
        <p:nvGrpSpPr>
          <p:cNvPr name="Group 27" id="27"/>
          <p:cNvGrpSpPr/>
          <p:nvPr/>
        </p:nvGrpSpPr>
        <p:grpSpPr>
          <a:xfrm rot="0">
            <a:off x="8449524" y="6200458"/>
            <a:ext cx="2483340" cy="1946707"/>
            <a:chOff x="0" y="0"/>
            <a:chExt cx="654048" cy="512713"/>
          </a:xfrm>
        </p:grpSpPr>
        <p:sp>
          <p:nvSpPr>
            <p:cNvPr name="Freeform 28" id="28"/>
            <p:cNvSpPr/>
            <p:nvPr/>
          </p:nvSpPr>
          <p:spPr>
            <a:xfrm flipH="false" flipV="false" rot="0">
              <a:off x="0" y="0"/>
              <a:ext cx="654048" cy="512713"/>
            </a:xfrm>
            <a:custGeom>
              <a:avLst/>
              <a:gdLst/>
              <a:ahLst/>
              <a:cxnLst/>
              <a:rect r="r" b="b" t="t" l="l"/>
              <a:pathLst>
                <a:path h="512713" w="654048">
                  <a:moveTo>
                    <a:pt x="158995" y="0"/>
                  </a:moveTo>
                  <a:lnTo>
                    <a:pt x="495054" y="0"/>
                  </a:lnTo>
                  <a:cubicBezTo>
                    <a:pt x="582864" y="0"/>
                    <a:pt x="654048" y="71184"/>
                    <a:pt x="654048" y="158995"/>
                  </a:cubicBezTo>
                  <a:lnTo>
                    <a:pt x="654048" y="353718"/>
                  </a:lnTo>
                  <a:cubicBezTo>
                    <a:pt x="654048" y="395886"/>
                    <a:pt x="637297" y="436327"/>
                    <a:pt x="607480" y="466144"/>
                  </a:cubicBezTo>
                  <a:cubicBezTo>
                    <a:pt x="577663" y="495962"/>
                    <a:pt x="537222" y="512713"/>
                    <a:pt x="495054" y="512713"/>
                  </a:cubicBezTo>
                  <a:lnTo>
                    <a:pt x="158995" y="512713"/>
                  </a:lnTo>
                  <a:cubicBezTo>
                    <a:pt x="116827" y="512713"/>
                    <a:pt x="76386" y="495962"/>
                    <a:pt x="46568" y="466144"/>
                  </a:cubicBezTo>
                  <a:cubicBezTo>
                    <a:pt x="16751" y="436327"/>
                    <a:pt x="0" y="395886"/>
                    <a:pt x="0" y="353718"/>
                  </a:cubicBezTo>
                  <a:lnTo>
                    <a:pt x="0" y="158995"/>
                  </a:lnTo>
                  <a:cubicBezTo>
                    <a:pt x="0" y="116827"/>
                    <a:pt x="16751" y="76386"/>
                    <a:pt x="46568" y="46568"/>
                  </a:cubicBezTo>
                  <a:cubicBezTo>
                    <a:pt x="76386" y="16751"/>
                    <a:pt x="116827" y="0"/>
                    <a:pt x="158995" y="0"/>
                  </a:cubicBezTo>
                  <a:close/>
                </a:path>
              </a:pathLst>
            </a:custGeom>
            <a:solidFill>
              <a:srgbClr val="411E48"/>
            </a:solidFill>
          </p:spPr>
        </p:sp>
        <p:sp>
          <p:nvSpPr>
            <p:cNvPr name="TextBox 29" id="29"/>
            <p:cNvSpPr txBox="true"/>
            <p:nvPr/>
          </p:nvSpPr>
          <p:spPr>
            <a:xfrm>
              <a:off x="0" y="-38100"/>
              <a:ext cx="654048" cy="550813"/>
            </a:xfrm>
            <a:prstGeom prst="rect">
              <a:avLst/>
            </a:prstGeom>
          </p:spPr>
          <p:txBody>
            <a:bodyPr anchor="ctr" rtlCol="false" tIns="50800" lIns="50800" bIns="50800" rIns="50800"/>
            <a:lstStyle/>
            <a:p>
              <a:pPr algn="ctr">
                <a:lnSpc>
                  <a:spcPts val="3173"/>
                </a:lnSpc>
              </a:pPr>
            </a:p>
          </p:txBody>
        </p:sp>
      </p:grpSp>
      <p:sp>
        <p:nvSpPr>
          <p:cNvPr name="TextBox 30" id="30"/>
          <p:cNvSpPr txBox="true"/>
          <p:nvPr/>
        </p:nvSpPr>
        <p:spPr>
          <a:xfrm rot="0">
            <a:off x="8914507" y="6366624"/>
            <a:ext cx="1352054" cy="1180465"/>
          </a:xfrm>
          <a:prstGeom prst="rect">
            <a:avLst/>
          </a:prstGeom>
        </p:spPr>
        <p:txBody>
          <a:bodyPr anchor="t" rtlCol="false" tIns="0" lIns="0" bIns="0" rIns="0">
            <a:spAutoFit/>
          </a:bodyPr>
          <a:lstStyle/>
          <a:p>
            <a:pPr algn="just">
              <a:lnSpc>
                <a:spcPts val="4759"/>
              </a:lnSpc>
            </a:pPr>
            <a:r>
              <a:rPr lang="en-US" sz="3399">
                <a:solidFill>
                  <a:srgbClr val="FFFFFF"/>
                </a:solidFill>
                <a:latin typeface="Canva Sans"/>
                <a:ea typeface="Canva Sans"/>
                <a:cs typeface="Canva Sans"/>
                <a:sym typeface="Canva Sans"/>
              </a:rPr>
              <a:t>Data:</a:t>
            </a:r>
          </a:p>
          <a:p>
            <a:pPr algn="just">
              <a:lnSpc>
                <a:spcPts val="4759"/>
              </a:lnSpc>
            </a:pPr>
            <a:r>
              <a:rPr lang="en-US" sz="3399">
                <a:solidFill>
                  <a:srgbClr val="FFFFFF"/>
                </a:solidFill>
                <a:latin typeface="Canva Sans"/>
                <a:ea typeface="Canva Sans"/>
                <a:cs typeface="Canva Sans"/>
                <a:sym typeface="Canva Sans"/>
              </a:rPr>
              <a:t>NOAA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000" r="0" b="-4000"/>
            </a:stretch>
          </a:blipFill>
        </p:spPr>
      </p:sp>
      <p:grpSp>
        <p:nvGrpSpPr>
          <p:cNvPr name="Group 3" id="3"/>
          <p:cNvGrpSpPr/>
          <p:nvPr/>
        </p:nvGrpSpPr>
        <p:grpSpPr>
          <a:xfrm rot="0">
            <a:off x="1900290" y="1695450"/>
            <a:ext cx="14487421" cy="8348497"/>
            <a:chOff x="0" y="0"/>
            <a:chExt cx="3815617" cy="2198781"/>
          </a:xfrm>
        </p:grpSpPr>
        <p:sp>
          <p:nvSpPr>
            <p:cNvPr name="Freeform 4" id="4"/>
            <p:cNvSpPr/>
            <p:nvPr/>
          </p:nvSpPr>
          <p:spPr>
            <a:xfrm flipH="false" flipV="false" rot="0">
              <a:off x="0" y="0"/>
              <a:ext cx="3815617" cy="2198781"/>
            </a:xfrm>
            <a:custGeom>
              <a:avLst/>
              <a:gdLst/>
              <a:ahLst/>
              <a:cxnLst/>
              <a:rect r="r" b="b" t="t" l="l"/>
              <a:pathLst>
                <a:path h="2198781" w="3815617">
                  <a:moveTo>
                    <a:pt x="27254" y="0"/>
                  </a:moveTo>
                  <a:lnTo>
                    <a:pt x="3788363" y="0"/>
                  </a:lnTo>
                  <a:cubicBezTo>
                    <a:pt x="3795592" y="0"/>
                    <a:pt x="3802524" y="2871"/>
                    <a:pt x="3807635" y="7982"/>
                  </a:cubicBezTo>
                  <a:cubicBezTo>
                    <a:pt x="3812746" y="13094"/>
                    <a:pt x="3815617" y="20026"/>
                    <a:pt x="3815617" y="27254"/>
                  </a:cubicBezTo>
                  <a:lnTo>
                    <a:pt x="3815617" y="2171527"/>
                  </a:lnTo>
                  <a:cubicBezTo>
                    <a:pt x="3815617" y="2178755"/>
                    <a:pt x="3812746" y="2185688"/>
                    <a:pt x="3807635" y="2190799"/>
                  </a:cubicBezTo>
                  <a:cubicBezTo>
                    <a:pt x="3802524" y="2195910"/>
                    <a:pt x="3795592" y="2198781"/>
                    <a:pt x="3788363" y="2198781"/>
                  </a:cubicBezTo>
                  <a:lnTo>
                    <a:pt x="27254" y="2198781"/>
                  </a:lnTo>
                  <a:cubicBezTo>
                    <a:pt x="20026" y="2198781"/>
                    <a:pt x="13094" y="2195910"/>
                    <a:pt x="7982" y="2190799"/>
                  </a:cubicBezTo>
                  <a:cubicBezTo>
                    <a:pt x="2871" y="2185688"/>
                    <a:pt x="0" y="2178755"/>
                    <a:pt x="0" y="2171527"/>
                  </a:cubicBezTo>
                  <a:lnTo>
                    <a:pt x="0" y="27254"/>
                  </a:lnTo>
                  <a:cubicBezTo>
                    <a:pt x="0" y="20026"/>
                    <a:pt x="2871" y="13094"/>
                    <a:pt x="7982" y="7982"/>
                  </a:cubicBezTo>
                  <a:cubicBezTo>
                    <a:pt x="13094" y="2871"/>
                    <a:pt x="20026" y="0"/>
                    <a:pt x="27254" y="0"/>
                  </a:cubicBezTo>
                  <a:close/>
                </a:path>
              </a:pathLst>
            </a:custGeom>
            <a:solidFill>
              <a:srgbClr val="8373A7"/>
            </a:solidFill>
          </p:spPr>
        </p:sp>
        <p:sp>
          <p:nvSpPr>
            <p:cNvPr name="TextBox 5" id="5"/>
            <p:cNvSpPr txBox="true"/>
            <p:nvPr/>
          </p:nvSpPr>
          <p:spPr>
            <a:xfrm>
              <a:off x="0" y="-38100"/>
              <a:ext cx="3815617" cy="2236881"/>
            </a:xfrm>
            <a:prstGeom prst="rect">
              <a:avLst/>
            </a:prstGeom>
          </p:spPr>
          <p:txBody>
            <a:bodyPr anchor="ctr" rtlCol="false" tIns="50800" lIns="50800" bIns="50800" rIns="50800"/>
            <a:lstStyle/>
            <a:p>
              <a:pPr algn="ctr">
                <a:lnSpc>
                  <a:spcPts val="3173"/>
                </a:lnSpc>
              </a:pPr>
            </a:p>
          </p:txBody>
        </p:sp>
      </p:grpSp>
      <p:sp>
        <p:nvSpPr>
          <p:cNvPr name="TextBox 6" id="6"/>
          <p:cNvSpPr txBox="true"/>
          <p:nvPr/>
        </p:nvSpPr>
        <p:spPr>
          <a:xfrm rot="0">
            <a:off x="6271171" y="52706"/>
            <a:ext cx="5745659" cy="1566544"/>
          </a:xfrm>
          <a:prstGeom prst="rect">
            <a:avLst/>
          </a:prstGeom>
        </p:spPr>
        <p:txBody>
          <a:bodyPr anchor="t" rtlCol="false" tIns="0" lIns="0" bIns="0" rIns="0">
            <a:spAutoFit/>
          </a:bodyPr>
          <a:lstStyle/>
          <a:p>
            <a:pPr algn="ctr">
              <a:lnSpc>
                <a:spcPts val="12880"/>
              </a:lnSpc>
            </a:pPr>
            <a:r>
              <a:rPr lang="en-US" sz="9200" b="true">
                <a:solidFill>
                  <a:srgbClr val="FFFFFF"/>
                </a:solidFill>
                <a:latin typeface="Canva Sans Bold"/>
                <a:ea typeface="Canva Sans Bold"/>
                <a:cs typeface="Canva Sans Bold"/>
                <a:sym typeface="Canva Sans Bold"/>
              </a:rPr>
              <a:t>Refrences</a:t>
            </a:r>
          </a:p>
        </p:txBody>
      </p:sp>
      <p:sp>
        <p:nvSpPr>
          <p:cNvPr name="TextBox 7" id="7"/>
          <p:cNvSpPr txBox="true"/>
          <p:nvPr/>
        </p:nvSpPr>
        <p:spPr>
          <a:xfrm rot="0">
            <a:off x="2508682" y="1970505"/>
            <a:ext cx="13270636" cy="7778246"/>
          </a:xfrm>
          <a:prstGeom prst="rect">
            <a:avLst/>
          </a:prstGeom>
        </p:spPr>
        <p:txBody>
          <a:bodyPr anchor="t" rtlCol="false" tIns="0" lIns="0" bIns="0" rIns="0">
            <a:spAutoFit/>
          </a:bodyPr>
          <a:lstStyle/>
          <a:p>
            <a:pPr algn="just">
              <a:lnSpc>
                <a:spcPts val="3438"/>
              </a:lnSpc>
            </a:pPr>
            <a:r>
              <a:rPr lang="en-US" sz="2456">
                <a:solidFill>
                  <a:srgbClr val="FFFFFF"/>
                </a:solidFill>
                <a:latin typeface="Canva Sans"/>
                <a:ea typeface="Canva Sans"/>
                <a:cs typeface="Canva Sans"/>
                <a:sym typeface="Canva Sans"/>
              </a:rPr>
              <a:t>Al‐Ghussain, L. (2018). Global warming: review on driving forces and mitigation. Environmental Progress &amp; Sustainable Energy, 38(1), 13–21. https://doi.org/10.1002/ep.13041</a:t>
            </a:r>
          </a:p>
          <a:p>
            <a:pPr algn="just">
              <a:lnSpc>
                <a:spcPts val="3438"/>
              </a:lnSpc>
            </a:pPr>
          </a:p>
          <a:p>
            <a:pPr algn="just">
              <a:lnSpc>
                <a:spcPts val="3438"/>
              </a:lnSpc>
            </a:pPr>
            <a:r>
              <a:rPr lang="en-US" sz="2456">
                <a:solidFill>
                  <a:srgbClr val="FFFFFF"/>
                </a:solidFill>
                <a:latin typeface="Canva Sans"/>
                <a:ea typeface="Canva Sans"/>
                <a:cs typeface="Canva Sans"/>
                <a:sym typeface="Canva Sans"/>
              </a:rPr>
              <a:t>Change, I. P. O. C. (2023). Climate Change 2021 - The Physical science basis: Working Group I Contribution to the Sixth Assessment Report of the Intergovernmental Panel on Climate Change.</a:t>
            </a:r>
          </a:p>
          <a:p>
            <a:pPr algn="just">
              <a:lnSpc>
                <a:spcPts val="3438"/>
              </a:lnSpc>
            </a:pPr>
          </a:p>
          <a:p>
            <a:pPr algn="just">
              <a:lnSpc>
                <a:spcPts val="3438"/>
              </a:lnSpc>
            </a:pPr>
            <a:r>
              <a:rPr lang="en-US" sz="2456">
                <a:solidFill>
                  <a:srgbClr val="FFFFFF"/>
                </a:solidFill>
                <a:latin typeface="Canva Sans"/>
                <a:ea typeface="Canva Sans"/>
                <a:cs typeface="Canva Sans"/>
                <a:sym typeface="Canva Sans"/>
              </a:rPr>
              <a:t>Chen, H., &amp; Chuang, Y. (2019). USING REN’PY AS A DIGITAL STORYTELLING TOOL TO ENHANCE STUDENTS’ LEARNING. PROCEEDINGS OF THE INTERNATIONAL CONFERENCE, 352–354. https://doi.org/10.33965/el2019_201909p053</a:t>
            </a:r>
          </a:p>
          <a:p>
            <a:pPr algn="just">
              <a:lnSpc>
                <a:spcPts val="3438"/>
              </a:lnSpc>
            </a:pPr>
          </a:p>
          <a:p>
            <a:pPr algn="just">
              <a:lnSpc>
                <a:spcPts val="3438"/>
              </a:lnSpc>
            </a:pPr>
            <a:r>
              <a:rPr lang="en-US" sz="2456">
                <a:solidFill>
                  <a:srgbClr val="FFFFFF"/>
                </a:solidFill>
                <a:latin typeface="Canva Sans"/>
                <a:ea typeface="Canva Sans"/>
                <a:cs typeface="Canva Sans"/>
                <a:sym typeface="Canva Sans"/>
              </a:rPr>
              <a:t>Ciesla, R. (2019). Game Development with Ren’Py. In Apress eBooks. https://doi.org/10.1007/978-1-4842-4920-8</a:t>
            </a:r>
          </a:p>
          <a:p>
            <a:pPr algn="just">
              <a:lnSpc>
                <a:spcPts val="3438"/>
              </a:lnSpc>
            </a:pPr>
          </a:p>
          <a:p>
            <a:pPr algn="just">
              <a:lnSpc>
                <a:spcPts val="3438"/>
              </a:lnSpc>
            </a:pPr>
            <a:r>
              <a:rPr lang="en-US" sz="2456">
                <a:solidFill>
                  <a:srgbClr val="FFFFFF"/>
                </a:solidFill>
                <a:latin typeface="Canva Sans"/>
                <a:ea typeface="Canva Sans"/>
                <a:cs typeface="Canva Sans"/>
                <a:sym typeface="Canva Sans"/>
              </a:rPr>
              <a:t>Consalvo, M., &amp; Staines, D. (2020). Reading Ren’Py: Game Engine Affordances and design Possibilities. Games and Culture, 16(6), 762–778. https://doi.org/10.1177/1555412020973823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DAGSwzOq-S4</dc:identifier>
  <dcterms:modified xsi:type="dcterms:W3CDTF">2011-08-01T06:04:30Z</dcterms:modified>
  <cp:revision>1</cp:revision>
  <dc:title>Blue Doodle Project Presentation</dc:title>
</cp:coreProperties>
</file>